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10287000" cx="18288000"/>
  <p:notesSz cx="6858000" cy="9144000"/>
  <p:embeddedFontLst>
    <p:embeddedFont>
      <p:font typeface="Maven Pro Black"/>
      <p:bold r:id="rId34"/>
    </p:embeddedFont>
    <p:embeddedFont>
      <p:font typeface="Asap Medium"/>
      <p:regular r:id="rId35"/>
      <p:bold r:id="rId36"/>
      <p:italic r:id="rId37"/>
      <p:boldItalic r:id="rId38"/>
    </p:embeddedFont>
    <p:embeddedFont>
      <p:font typeface="Open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43" roundtripDataSignature="AMtx7mgd38m+2YqyzMCat5ZjFM9md650C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3DD2857-2BAB-4329-9EB2-2E11BD02F9D7}">
  <a:tblStyle styleId="{23DD2857-2BAB-4329-9EB2-2E11BD02F9D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bold.fntdata"/><Relationship Id="rId20" Type="http://schemas.openxmlformats.org/officeDocument/2006/relationships/slide" Target="slides/slide14.xml"/><Relationship Id="rId42" Type="http://schemas.openxmlformats.org/officeDocument/2006/relationships/font" Target="fonts/OpenSans-boldItalic.fntdata"/><Relationship Id="rId41" Type="http://schemas.openxmlformats.org/officeDocument/2006/relationships/font" Target="fonts/OpenSans-italic.fntdata"/><Relationship Id="rId22" Type="http://schemas.openxmlformats.org/officeDocument/2006/relationships/slide" Target="slides/slide16.xml"/><Relationship Id="rId21" Type="http://schemas.openxmlformats.org/officeDocument/2006/relationships/slide" Target="slides/slide15.xml"/><Relationship Id="rId43" Type="http://customschemas.google.com/relationships/presentationmetadata" Target="meta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AsapMedium-regular.fntdata"/><Relationship Id="rId12" Type="http://schemas.openxmlformats.org/officeDocument/2006/relationships/slide" Target="slides/slide6.xml"/><Relationship Id="rId34" Type="http://schemas.openxmlformats.org/officeDocument/2006/relationships/font" Target="fonts/MavenProBlack-bold.fntdata"/><Relationship Id="rId15" Type="http://schemas.openxmlformats.org/officeDocument/2006/relationships/slide" Target="slides/slide9.xml"/><Relationship Id="rId37" Type="http://schemas.openxmlformats.org/officeDocument/2006/relationships/font" Target="fonts/AsapMedium-italic.fntdata"/><Relationship Id="rId14" Type="http://schemas.openxmlformats.org/officeDocument/2006/relationships/slide" Target="slides/slide8.xml"/><Relationship Id="rId36" Type="http://schemas.openxmlformats.org/officeDocument/2006/relationships/font" Target="fonts/AsapMedium-bold.fntdata"/><Relationship Id="rId17" Type="http://schemas.openxmlformats.org/officeDocument/2006/relationships/slide" Target="slides/slide11.xml"/><Relationship Id="rId39" Type="http://schemas.openxmlformats.org/officeDocument/2006/relationships/font" Target="fonts/OpenSans-regular.fntdata"/><Relationship Id="rId16" Type="http://schemas.openxmlformats.org/officeDocument/2006/relationships/slide" Target="slides/slide10.xml"/><Relationship Id="rId38" Type="http://schemas.openxmlformats.org/officeDocument/2006/relationships/font" Target="fonts/AsapMedium-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z</a:t>
            </a:r>
            <a:endParaRPr/>
          </a:p>
        </p:txBody>
      </p:sp>
      <p:sp>
        <p:nvSpPr>
          <p:cNvPr id="217" name="Google Shape;217;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5653b4d0e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g35653b4d0e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 name="Google Shape;325;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3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4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4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4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4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3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3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3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3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3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3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3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3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3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3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8"/>
          <p:cNvSpPr/>
          <p:nvPr>
            <p:ph idx="2" type="pic"/>
          </p:nvPr>
        </p:nvSpPr>
        <p:spPr>
          <a:xfrm>
            <a:off x="1792288" y="612775"/>
            <a:ext cx="5486400" cy="4114800"/>
          </a:xfrm>
          <a:prstGeom prst="rect">
            <a:avLst/>
          </a:prstGeom>
          <a:noFill/>
          <a:ln>
            <a:noFill/>
          </a:ln>
        </p:spPr>
      </p:sp>
      <p:sp>
        <p:nvSpPr>
          <p:cNvPr id="68" name="Google Shape;68;p3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11.png"/><Relationship Id="rId5" Type="http://schemas.openxmlformats.org/officeDocument/2006/relationships/image" Target="../media/image47.png"/><Relationship Id="rId6" Type="http://schemas.openxmlformats.org/officeDocument/2006/relationships/image" Target="../media/image5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9.jpg"/><Relationship Id="rId4" Type="http://schemas.openxmlformats.org/officeDocument/2006/relationships/image" Target="../media/image3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22.png"/><Relationship Id="rId5" Type="http://schemas.openxmlformats.org/officeDocument/2006/relationships/image" Target="../media/image27.png"/><Relationship Id="rId6" Type="http://schemas.openxmlformats.org/officeDocument/2006/relationships/image" Target="../media/image20.png"/><Relationship Id="rId7" Type="http://schemas.openxmlformats.org/officeDocument/2006/relationships/image" Target="../media/image15.png"/><Relationship Id="rId8"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23.jpg"/><Relationship Id="rId10" Type="http://schemas.openxmlformats.org/officeDocument/2006/relationships/image" Target="../media/image42.png"/><Relationship Id="rId9" Type="http://schemas.openxmlformats.org/officeDocument/2006/relationships/image" Target="../media/image32.png"/><Relationship Id="rId5" Type="http://schemas.openxmlformats.org/officeDocument/2006/relationships/image" Target="../media/image26.jpg"/><Relationship Id="rId6" Type="http://schemas.openxmlformats.org/officeDocument/2006/relationships/image" Target="../media/image25.jpg"/><Relationship Id="rId7" Type="http://schemas.openxmlformats.org/officeDocument/2006/relationships/image" Target="../media/image30.jpg"/><Relationship Id="rId8" Type="http://schemas.openxmlformats.org/officeDocument/2006/relationships/image" Target="../media/image2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37.jpg"/><Relationship Id="rId10" Type="http://schemas.openxmlformats.org/officeDocument/2006/relationships/image" Target="../media/image38.jpg"/><Relationship Id="rId9" Type="http://schemas.openxmlformats.org/officeDocument/2006/relationships/image" Target="../media/image46.jpg"/><Relationship Id="rId5" Type="http://schemas.openxmlformats.org/officeDocument/2006/relationships/image" Target="../media/image31.jpg"/><Relationship Id="rId6" Type="http://schemas.openxmlformats.org/officeDocument/2006/relationships/image" Target="../media/image43.jpg"/><Relationship Id="rId7" Type="http://schemas.openxmlformats.org/officeDocument/2006/relationships/image" Target="../media/image36.jpg"/><Relationship Id="rId8" Type="http://schemas.openxmlformats.org/officeDocument/2006/relationships/image" Target="../media/image3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0.png"/><Relationship Id="rId4" Type="http://schemas.openxmlformats.org/officeDocument/2006/relationships/image" Target="../media/image3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0.jpg"/><Relationship Id="rId4" Type="http://schemas.openxmlformats.org/officeDocument/2006/relationships/image" Target="../media/image52.jpg"/><Relationship Id="rId5" Type="http://schemas.openxmlformats.org/officeDocument/2006/relationships/image" Target="../media/image48.jpg"/><Relationship Id="rId6" Type="http://schemas.openxmlformats.org/officeDocument/2006/relationships/image" Target="../media/image4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55.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1.jp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hyperlink" Target="https://www.sciencedirect.com/topics/engineering/knife-coating" TargetMode="External"/><Relationship Id="rId4" Type="http://schemas.openxmlformats.org/officeDocument/2006/relationships/hyperlink" Target="https://www.ossila.com/products/doctor-blade-coater"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jp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2.jpg"/><Relationship Id="rId5"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1.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p:nvPr/>
        </p:nvSpPr>
        <p:spPr>
          <a:xfrm>
            <a:off x="16491293" y="199384"/>
            <a:ext cx="1536013" cy="1536013"/>
          </a:xfrm>
          <a:custGeom>
            <a:rect b="b" l="l" r="r" t="t"/>
            <a:pathLst>
              <a:path extrusionOk="0" h="1536013" w="1536013">
                <a:moveTo>
                  <a:pt x="0" y="0"/>
                </a:moveTo>
                <a:lnTo>
                  <a:pt x="1536014" y="0"/>
                </a:lnTo>
                <a:lnTo>
                  <a:pt x="1536014" y="1536013"/>
                </a:lnTo>
                <a:lnTo>
                  <a:pt x="0" y="1536013"/>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89" name="Google Shape;89;p1"/>
          <p:cNvGraphicFramePr/>
          <p:nvPr/>
        </p:nvGraphicFramePr>
        <p:xfrm>
          <a:off x="3408839" y="6242808"/>
          <a:ext cx="3000000" cy="3000000"/>
        </p:xfrm>
        <a:graphic>
          <a:graphicData uri="http://schemas.openxmlformats.org/drawingml/2006/table">
            <a:tbl>
              <a:tblPr>
                <a:noFill/>
                <a:tableStyleId>{23DD2857-2BAB-4329-9EB2-2E11BD02F9D7}</a:tableStyleId>
              </a:tblPr>
              <a:tblGrid>
                <a:gridCol w="4708100"/>
                <a:gridCol w="4853150"/>
                <a:gridCol w="1909075"/>
              </a:tblGrid>
              <a:tr h="1617850">
                <a:tc>
                  <a:txBody>
                    <a:bodyPr/>
                    <a:lstStyle/>
                    <a:p>
                      <a:pPr indent="0" lvl="0" marL="0" marR="0" rtl="0" algn="l">
                        <a:lnSpc>
                          <a:spcPct val="140013"/>
                        </a:lnSpc>
                        <a:spcBef>
                          <a:spcPts val="0"/>
                        </a:spcBef>
                        <a:spcAft>
                          <a:spcPts val="0"/>
                        </a:spcAft>
                        <a:buNone/>
                      </a:pPr>
                      <a:r>
                        <a:rPr lang="en-US" sz="2999" u="none" cap="none" strike="noStrike">
                          <a:solidFill>
                            <a:srgbClr val="000000"/>
                          </a:solidFill>
                          <a:latin typeface="Arial"/>
                          <a:ea typeface="Arial"/>
                          <a:cs typeface="Arial"/>
                          <a:sym typeface="Arial"/>
                        </a:rPr>
                        <a:t>Sinh viên:</a:t>
                      </a:r>
                      <a:endParaRPr sz="11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40013"/>
                        </a:lnSpc>
                        <a:spcBef>
                          <a:spcPts val="0"/>
                        </a:spcBef>
                        <a:spcAft>
                          <a:spcPts val="0"/>
                        </a:spcAft>
                        <a:buNone/>
                      </a:pPr>
                      <a:r>
                        <a:rPr lang="en-US" sz="2999" u="none" cap="none" strike="noStrike">
                          <a:solidFill>
                            <a:srgbClr val="000000"/>
                          </a:solidFill>
                          <a:latin typeface="Arial"/>
                          <a:ea typeface="Arial"/>
                          <a:cs typeface="Arial"/>
                          <a:sym typeface="Arial"/>
                        </a:rPr>
                        <a:t>Phạm Duy Linh</a:t>
                      </a:r>
                      <a:endParaRPr sz="11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40013"/>
                        </a:lnSpc>
                        <a:spcBef>
                          <a:spcPts val="0"/>
                        </a:spcBef>
                        <a:spcAft>
                          <a:spcPts val="0"/>
                        </a:spcAft>
                        <a:buNone/>
                      </a:pPr>
                      <a:r>
                        <a:rPr lang="en-US" sz="2999" u="none" cap="none" strike="noStrike">
                          <a:solidFill>
                            <a:srgbClr val="000000"/>
                          </a:solidFill>
                          <a:latin typeface="Arial"/>
                          <a:ea typeface="Arial"/>
                          <a:cs typeface="Arial"/>
                          <a:sym typeface="Arial"/>
                        </a:rPr>
                        <a:t>21020998</a:t>
                      </a:r>
                      <a:endParaRPr sz="11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23575">
                <a:tc>
                  <a:txBody>
                    <a:bodyPr/>
                    <a:lstStyle/>
                    <a:p>
                      <a:pPr indent="0" lvl="0" marL="0" marR="0" rtl="0" algn="l">
                        <a:lnSpc>
                          <a:spcPct val="140013"/>
                        </a:lnSpc>
                        <a:spcBef>
                          <a:spcPts val="0"/>
                        </a:spcBef>
                        <a:spcAft>
                          <a:spcPts val="0"/>
                        </a:spcAft>
                        <a:buNone/>
                      </a:pPr>
                      <a:r>
                        <a:rPr lang="en-US" sz="2999" u="none" cap="none" strike="noStrike">
                          <a:solidFill>
                            <a:srgbClr val="000000"/>
                          </a:solidFill>
                          <a:latin typeface="Arial"/>
                          <a:ea typeface="Arial"/>
                          <a:cs typeface="Arial"/>
                          <a:sym typeface="Arial"/>
                        </a:rPr>
                        <a:t>Giảng viên hướng dẫn:</a:t>
                      </a:r>
                      <a:endParaRPr sz="11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40013"/>
                        </a:lnSpc>
                        <a:spcBef>
                          <a:spcPts val="0"/>
                        </a:spcBef>
                        <a:spcAft>
                          <a:spcPts val="0"/>
                        </a:spcAft>
                        <a:buNone/>
                      </a:pPr>
                      <a:r>
                        <a:rPr lang="en-US" sz="2999" u="none" cap="none" strike="noStrike">
                          <a:solidFill>
                            <a:srgbClr val="000000"/>
                          </a:solidFill>
                          <a:latin typeface="Arial"/>
                          <a:ea typeface="Arial"/>
                          <a:cs typeface="Arial"/>
                          <a:sym typeface="Arial"/>
                        </a:rPr>
                        <a:t>TS. Nguyễn Tuấn Cảnh</a:t>
                      </a:r>
                      <a:endParaRPr sz="11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381727"/>
                        </a:lnSpc>
                        <a:spcBef>
                          <a:spcPts val="0"/>
                        </a:spcBef>
                        <a:spcAft>
                          <a:spcPts val="0"/>
                        </a:spcAft>
                        <a:buNone/>
                      </a:pPr>
                      <a:r>
                        <a:t/>
                      </a:r>
                      <a:endParaRPr sz="11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61675">
                <a:tc>
                  <a:txBody>
                    <a:bodyPr/>
                    <a:lstStyle/>
                    <a:p>
                      <a:pPr indent="0" lvl="0" marL="0" marR="0" rtl="0" algn="l">
                        <a:lnSpc>
                          <a:spcPct val="381727"/>
                        </a:lnSpc>
                        <a:spcBef>
                          <a:spcPts val="0"/>
                        </a:spcBef>
                        <a:spcAft>
                          <a:spcPts val="0"/>
                        </a:spcAft>
                        <a:buNone/>
                      </a:pPr>
                      <a:r>
                        <a:t/>
                      </a:r>
                      <a:endParaRPr sz="11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40013"/>
                        </a:lnSpc>
                        <a:spcBef>
                          <a:spcPts val="0"/>
                        </a:spcBef>
                        <a:spcAft>
                          <a:spcPts val="0"/>
                        </a:spcAft>
                        <a:buNone/>
                      </a:pPr>
                      <a:r>
                        <a:rPr lang="en-US" sz="2999" u="none" cap="none" strike="noStrike">
                          <a:solidFill>
                            <a:srgbClr val="000000"/>
                          </a:solidFill>
                          <a:latin typeface="Arial"/>
                          <a:ea typeface="Arial"/>
                          <a:cs typeface="Arial"/>
                          <a:sym typeface="Arial"/>
                        </a:rPr>
                        <a:t>CN. Nguyễn Minh Đoàn</a:t>
                      </a:r>
                      <a:endParaRPr sz="11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381727"/>
                        </a:lnSpc>
                        <a:spcBef>
                          <a:spcPts val="0"/>
                        </a:spcBef>
                        <a:spcAft>
                          <a:spcPts val="0"/>
                        </a:spcAft>
                        <a:buNone/>
                      </a:pPr>
                      <a:r>
                        <a:t/>
                      </a:r>
                      <a:endParaRPr sz="11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90" name="Google Shape;90;p1"/>
          <p:cNvGraphicFramePr/>
          <p:nvPr/>
        </p:nvGraphicFramePr>
        <p:xfrm>
          <a:off x="6736131" y="5105400"/>
          <a:ext cx="3000000" cy="3000000"/>
        </p:xfrm>
        <a:graphic>
          <a:graphicData uri="http://schemas.openxmlformats.org/drawingml/2006/table">
            <a:tbl>
              <a:tblPr>
                <a:noFill/>
                <a:tableStyleId>{23DD2857-2BAB-4329-9EB2-2E11BD02F9D7}</a:tableStyleId>
              </a:tblPr>
              <a:tblGrid>
                <a:gridCol w="4815725"/>
              </a:tblGrid>
              <a:tr h="322025">
                <a:tc>
                  <a:txBody>
                    <a:bodyPr/>
                    <a:lstStyle/>
                    <a:p>
                      <a:pPr indent="0" lvl="0" marL="0" marR="0" rtl="0" algn="ctr">
                        <a:lnSpc>
                          <a:spcPct val="140013"/>
                        </a:lnSpc>
                        <a:spcBef>
                          <a:spcPts val="0"/>
                        </a:spcBef>
                        <a:spcAft>
                          <a:spcPts val="0"/>
                        </a:spcAft>
                        <a:buNone/>
                      </a:pPr>
                      <a:r>
                        <a:rPr lang="en-US" sz="2999" u="none" cap="none" strike="noStrike">
                          <a:solidFill>
                            <a:srgbClr val="000000"/>
                          </a:solidFill>
                          <a:latin typeface="Arial"/>
                          <a:ea typeface="Arial"/>
                          <a:cs typeface="Arial"/>
                          <a:sym typeface="Arial"/>
                        </a:rPr>
                        <a:t>Ngành: Vật lý kỹ thuật</a:t>
                      </a:r>
                      <a:endParaRPr sz="11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91" name="Google Shape;91;p1"/>
          <p:cNvSpPr/>
          <p:nvPr/>
        </p:nvSpPr>
        <p:spPr>
          <a:xfrm>
            <a:off x="289109" y="199384"/>
            <a:ext cx="3402120" cy="1292806"/>
          </a:xfrm>
          <a:custGeom>
            <a:rect b="b" l="l" r="r" t="t"/>
            <a:pathLst>
              <a:path extrusionOk="0" h="1292806" w="3402120">
                <a:moveTo>
                  <a:pt x="0" y="0"/>
                </a:moveTo>
                <a:lnTo>
                  <a:pt x="3402121" y="0"/>
                </a:lnTo>
                <a:lnTo>
                  <a:pt x="3402121" y="1292805"/>
                </a:lnTo>
                <a:lnTo>
                  <a:pt x="0" y="129280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 name="Google Shape;92;p1"/>
          <p:cNvSpPr txBox="1"/>
          <p:nvPr/>
        </p:nvSpPr>
        <p:spPr>
          <a:xfrm>
            <a:off x="646455" y="2536677"/>
            <a:ext cx="16995089" cy="21748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4000">
                <a:solidFill>
                  <a:srgbClr val="3849A2"/>
                </a:solidFill>
                <a:latin typeface="Arial"/>
                <a:ea typeface="Arial"/>
                <a:cs typeface="Arial"/>
                <a:sym typeface="Arial"/>
              </a:rPr>
              <a:t>THIẾT KẾ, CHẾ TẠO MÁY TRÁNG PHỦ </a:t>
            </a:r>
            <a:endParaRPr/>
          </a:p>
          <a:p>
            <a:pPr indent="0" lvl="0" marL="0" marR="0" rtl="0" algn="ctr">
              <a:lnSpc>
                <a:spcPct val="140000"/>
              </a:lnSpc>
              <a:spcBef>
                <a:spcPts val="0"/>
              </a:spcBef>
              <a:spcAft>
                <a:spcPts val="0"/>
              </a:spcAft>
              <a:buNone/>
            </a:pPr>
            <a:r>
              <a:rPr b="1" lang="en-US" sz="4000">
                <a:solidFill>
                  <a:srgbClr val="3849A2"/>
                </a:solidFill>
                <a:latin typeface="Arial"/>
                <a:ea typeface="Arial"/>
                <a:cs typeface="Arial"/>
                <a:sym typeface="Arial"/>
              </a:rPr>
              <a:t>(BLADE COATER)</a:t>
            </a:r>
            <a:endParaRPr/>
          </a:p>
          <a:p>
            <a:pPr indent="0" lvl="0" marL="0" marR="0" rtl="0" algn="ctr">
              <a:lnSpc>
                <a:spcPct val="140000"/>
              </a:lnSpc>
              <a:spcBef>
                <a:spcPts val="0"/>
              </a:spcBef>
              <a:spcAft>
                <a:spcPts val="0"/>
              </a:spcAft>
              <a:buNone/>
            </a:pPr>
            <a:r>
              <a:rPr b="1" lang="en-US" sz="4000">
                <a:solidFill>
                  <a:srgbClr val="3849A2"/>
                </a:solidFill>
                <a:latin typeface="Arial"/>
                <a:ea typeface="Arial"/>
                <a:cs typeface="Arial"/>
                <a:sym typeface="Arial"/>
              </a:rPr>
              <a:t>ỨNG DỤNG TRONG LINH KIỆN CHUYỂN ĐỔI ĐIỆN NĂNG</a:t>
            </a:r>
            <a:endParaRPr/>
          </a:p>
        </p:txBody>
      </p:sp>
      <p:sp>
        <p:nvSpPr>
          <p:cNvPr id="93" name="Google Shape;93;p1"/>
          <p:cNvSpPr txBox="1"/>
          <p:nvPr/>
        </p:nvSpPr>
        <p:spPr>
          <a:xfrm>
            <a:off x="3408839" y="341883"/>
            <a:ext cx="11470321" cy="1181099"/>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en-US" sz="3000">
                <a:solidFill>
                  <a:srgbClr val="202020"/>
                </a:solidFill>
                <a:latin typeface="Arial"/>
                <a:ea typeface="Arial"/>
                <a:cs typeface="Arial"/>
                <a:sym typeface="Arial"/>
              </a:rPr>
              <a:t>TRƯỜNG ĐẠI HỌC CÔNG NGHỆ</a:t>
            </a:r>
            <a:endParaRPr/>
          </a:p>
          <a:p>
            <a:pPr indent="0" lvl="0" marL="0" marR="0" rtl="0" algn="ctr">
              <a:lnSpc>
                <a:spcPct val="150000"/>
              </a:lnSpc>
              <a:spcBef>
                <a:spcPts val="0"/>
              </a:spcBef>
              <a:spcAft>
                <a:spcPts val="0"/>
              </a:spcAft>
              <a:buNone/>
            </a:pPr>
            <a:r>
              <a:rPr b="1" lang="en-US" sz="3000">
                <a:solidFill>
                  <a:srgbClr val="202020"/>
                </a:solidFill>
                <a:latin typeface="Arial"/>
                <a:ea typeface="Arial"/>
                <a:cs typeface="Arial"/>
                <a:sym typeface="Arial"/>
              </a:rPr>
              <a:t>KHOA VẬT LÝ KỸ THUẬT VÀ CÔNG NGHỆ NANO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0"/>
          <p:cNvSpPr/>
          <p:nvPr/>
        </p:nvSpPr>
        <p:spPr>
          <a:xfrm>
            <a:off x="9002437" y="3156047"/>
            <a:ext cx="3519984" cy="2463245"/>
          </a:xfrm>
          <a:custGeom>
            <a:rect b="b" l="l" r="r" t="t"/>
            <a:pathLst>
              <a:path extrusionOk="0" h="2463245" w="3519984">
                <a:moveTo>
                  <a:pt x="0" y="0"/>
                </a:moveTo>
                <a:lnTo>
                  <a:pt x="3519984" y="0"/>
                </a:lnTo>
                <a:lnTo>
                  <a:pt x="3519984" y="2463245"/>
                </a:lnTo>
                <a:lnTo>
                  <a:pt x="0" y="246324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 name="Google Shape;163;p10"/>
          <p:cNvSpPr/>
          <p:nvPr/>
        </p:nvSpPr>
        <p:spPr>
          <a:xfrm>
            <a:off x="4100711" y="2995301"/>
            <a:ext cx="5128173" cy="3883146"/>
          </a:xfrm>
          <a:custGeom>
            <a:rect b="b" l="l" r="r" t="t"/>
            <a:pathLst>
              <a:path extrusionOk="0" h="4228249" w="5923991">
                <a:moveTo>
                  <a:pt x="0" y="0"/>
                </a:moveTo>
                <a:lnTo>
                  <a:pt x="5923991" y="0"/>
                </a:lnTo>
                <a:lnTo>
                  <a:pt x="5923991" y="4228248"/>
                </a:lnTo>
                <a:lnTo>
                  <a:pt x="0" y="422824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 name="Google Shape;164;p10"/>
          <p:cNvSpPr/>
          <p:nvPr/>
        </p:nvSpPr>
        <p:spPr>
          <a:xfrm>
            <a:off x="12038622" y="1896892"/>
            <a:ext cx="6979412" cy="4981555"/>
          </a:xfrm>
          <a:custGeom>
            <a:rect b="b" l="l" r="r" t="t"/>
            <a:pathLst>
              <a:path extrusionOk="0" h="4981555" w="6979412">
                <a:moveTo>
                  <a:pt x="0" y="0"/>
                </a:moveTo>
                <a:lnTo>
                  <a:pt x="6979413" y="0"/>
                </a:lnTo>
                <a:lnTo>
                  <a:pt x="6979413" y="4981556"/>
                </a:lnTo>
                <a:lnTo>
                  <a:pt x="0" y="498155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 name="Google Shape;165;p10"/>
          <p:cNvSpPr txBox="1"/>
          <p:nvPr/>
        </p:nvSpPr>
        <p:spPr>
          <a:xfrm>
            <a:off x="7356786" y="8109152"/>
            <a:ext cx="3574429" cy="495300"/>
          </a:xfrm>
          <a:prstGeom prst="rect">
            <a:avLst/>
          </a:prstGeom>
          <a:noFill/>
          <a:ln>
            <a:noFill/>
          </a:ln>
        </p:spPr>
        <p:txBody>
          <a:bodyPr anchorCtr="0" anchor="t" bIns="0" lIns="0" spcFirstLastPara="1" rIns="0" wrap="square" tIns="0">
            <a:spAutoFit/>
          </a:bodyPr>
          <a:lstStyle/>
          <a:p>
            <a:pPr indent="0" lvl="0" marL="0" marR="0" rtl="0" algn="ctr">
              <a:lnSpc>
                <a:spcPct val="150020"/>
              </a:lnSpc>
              <a:spcBef>
                <a:spcPts val="0"/>
              </a:spcBef>
              <a:spcAft>
                <a:spcPts val="0"/>
              </a:spcAft>
              <a:buNone/>
            </a:pPr>
            <a:r>
              <a:rPr lang="en-US" sz="2499">
                <a:solidFill>
                  <a:srgbClr val="202020"/>
                </a:solidFill>
                <a:latin typeface="Arial"/>
                <a:ea typeface="Arial"/>
                <a:cs typeface="Arial"/>
                <a:sym typeface="Arial"/>
              </a:rPr>
              <a:t>Hình 8: Thiết kế cơ khí</a:t>
            </a:r>
            <a:endParaRPr/>
          </a:p>
        </p:txBody>
      </p:sp>
      <p:sp>
        <p:nvSpPr>
          <p:cNvPr id="166" name="Google Shape;166;p10"/>
          <p:cNvSpPr txBox="1"/>
          <p:nvPr/>
        </p:nvSpPr>
        <p:spPr>
          <a:xfrm>
            <a:off x="1667374" y="6969969"/>
            <a:ext cx="2574494" cy="6096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en-US" sz="3000">
                <a:solidFill>
                  <a:srgbClr val="202020"/>
                </a:solidFill>
                <a:latin typeface="Arial"/>
                <a:ea typeface="Arial"/>
                <a:cs typeface="Arial"/>
                <a:sym typeface="Arial"/>
              </a:rPr>
              <a:t>Khung máy</a:t>
            </a:r>
            <a:endParaRPr/>
          </a:p>
        </p:txBody>
      </p:sp>
      <p:sp>
        <p:nvSpPr>
          <p:cNvPr id="167" name="Google Shape;167;p10"/>
          <p:cNvSpPr txBox="1"/>
          <p:nvPr/>
        </p:nvSpPr>
        <p:spPr>
          <a:xfrm>
            <a:off x="9087729" y="6969969"/>
            <a:ext cx="3349401" cy="6096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en-US" sz="3000">
                <a:solidFill>
                  <a:srgbClr val="202020"/>
                </a:solidFill>
                <a:latin typeface="Arial"/>
                <a:ea typeface="Arial"/>
                <a:cs typeface="Arial"/>
                <a:sym typeface="Arial"/>
              </a:rPr>
              <a:t>Trục chuyển động</a:t>
            </a:r>
            <a:endParaRPr/>
          </a:p>
        </p:txBody>
      </p:sp>
      <p:sp>
        <p:nvSpPr>
          <p:cNvPr id="168" name="Google Shape;168;p10"/>
          <p:cNvSpPr txBox="1"/>
          <p:nvPr/>
        </p:nvSpPr>
        <p:spPr>
          <a:xfrm>
            <a:off x="13853628" y="6969969"/>
            <a:ext cx="3349401" cy="6096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en-US" sz="3000">
                <a:solidFill>
                  <a:srgbClr val="202020"/>
                </a:solidFill>
                <a:latin typeface="Arial"/>
                <a:ea typeface="Arial"/>
                <a:cs typeface="Arial"/>
                <a:sym typeface="Arial"/>
              </a:rPr>
              <a:t>Hệ gá mẫu</a:t>
            </a:r>
            <a:endParaRPr/>
          </a:p>
        </p:txBody>
      </p:sp>
      <p:sp>
        <p:nvSpPr>
          <p:cNvPr id="169" name="Google Shape;169;p10"/>
          <p:cNvSpPr txBox="1"/>
          <p:nvPr/>
        </p:nvSpPr>
        <p:spPr>
          <a:xfrm>
            <a:off x="727981" y="495300"/>
            <a:ext cx="16116686" cy="9906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US" sz="6000">
                <a:solidFill>
                  <a:srgbClr val="3849A2"/>
                </a:solidFill>
                <a:latin typeface="Maven Pro Black"/>
                <a:ea typeface="Maven Pro Black"/>
                <a:cs typeface="Maven Pro Black"/>
                <a:sym typeface="Maven Pro Black"/>
              </a:rPr>
              <a:t>Phần cơ khí</a:t>
            </a:r>
            <a:endParaRPr/>
          </a:p>
        </p:txBody>
      </p:sp>
      <p:sp>
        <p:nvSpPr>
          <p:cNvPr id="170" name="Google Shape;170;p10"/>
          <p:cNvSpPr txBox="1"/>
          <p:nvPr/>
        </p:nvSpPr>
        <p:spPr>
          <a:xfrm>
            <a:off x="4990098" y="6969969"/>
            <a:ext cx="3349401" cy="6096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en-US" sz="3000">
                <a:solidFill>
                  <a:srgbClr val="202020"/>
                </a:solidFill>
                <a:latin typeface="Arial"/>
                <a:ea typeface="Arial"/>
                <a:cs typeface="Arial"/>
                <a:sym typeface="Arial"/>
              </a:rPr>
              <a:t>doctor blade</a:t>
            </a:r>
            <a:endParaRPr/>
          </a:p>
        </p:txBody>
      </p:sp>
      <p:pic>
        <p:nvPicPr>
          <p:cNvPr descr="A white rectangular object with a black background&#10;&#10;AI-generated content may be incorrect." id="171" name="Google Shape;171;p10"/>
          <p:cNvPicPr preferRelativeResize="0"/>
          <p:nvPr/>
        </p:nvPicPr>
        <p:blipFill rotWithShape="1">
          <a:blip r:embed="rId6">
            <a:alphaModFix/>
          </a:blip>
          <a:srcRect b="0" l="0" r="0" t="0"/>
          <a:stretch/>
        </p:blipFill>
        <p:spPr>
          <a:xfrm>
            <a:off x="-1326351" y="2661212"/>
            <a:ext cx="8846655" cy="381440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1"/>
          <p:cNvSpPr txBox="1"/>
          <p:nvPr/>
        </p:nvSpPr>
        <p:spPr>
          <a:xfrm>
            <a:off x="727981" y="495300"/>
            <a:ext cx="16116686" cy="9906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US" sz="6000" u="none" strike="noStrike">
                <a:solidFill>
                  <a:srgbClr val="3849A2"/>
                </a:solidFill>
                <a:latin typeface="Maven Pro Black"/>
                <a:ea typeface="Maven Pro Black"/>
                <a:cs typeface="Maven Pro Black"/>
                <a:sym typeface="Maven Pro Black"/>
              </a:rPr>
              <a:t>II. Thiết kế, chế tạo máy sơn phủ</a:t>
            </a:r>
            <a:endParaRPr/>
          </a:p>
        </p:txBody>
      </p:sp>
      <p:sp>
        <p:nvSpPr>
          <p:cNvPr id="177" name="Google Shape;177;p11"/>
          <p:cNvSpPr txBox="1"/>
          <p:nvPr/>
        </p:nvSpPr>
        <p:spPr>
          <a:xfrm>
            <a:off x="849903" y="3333750"/>
            <a:ext cx="5901795" cy="4038600"/>
          </a:xfrm>
          <a:prstGeom prst="rect">
            <a:avLst/>
          </a:prstGeom>
          <a:noFill/>
          <a:ln>
            <a:noFill/>
          </a:ln>
        </p:spPr>
        <p:txBody>
          <a:bodyPr anchorCtr="0" anchor="t" bIns="0" lIns="0" spcFirstLastPara="1" rIns="0" wrap="square" tIns="0">
            <a:spAutoFit/>
          </a:bodyPr>
          <a:lstStyle/>
          <a:p>
            <a:pPr indent="-323850" lvl="1" marL="647700" marR="0" rtl="0" algn="just">
              <a:lnSpc>
                <a:spcPct val="150000"/>
              </a:lnSpc>
              <a:spcBef>
                <a:spcPts val="0"/>
              </a:spcBef>
              <a:spcAft>
                <a:spcPts val="0"/>
              </a:spcAft>
              <a:buClr>
                <a:srgbClr val="202020"/>
              </a:buClr>
              <a:buSzPts val="3000"/>
              <a:buFont typeface="Arial"/>
              <a:buChar char="•"/>
            </a:pPr>
            <a:r>
              <a:rPr b="1" i="0" lang="en-US" sz="3000" u="none" cap="none" strike="noStrike">
                <a:solidFill>
                  <a:srgbClr val="202020"/>
                </a:solidFill>
                <a:latin typeface="Arial"/>
                <a:ea typeface="Arial"/>
                <a:cs typeface="Arial"/>
                <a:sym typeface="Arial"/>
              </a:rPr>
              <a:t>Thiết kế bộ chuyển động:</a:t>
            </a:r>
            <a:endParaRPr/>
          </a:p>
          <a:p>
            <a:pPr indent="-431800" lvl="2" marL="1295400" marR="0" rtl="0" algn="just">
              <a:lnSpc>
                <a:spcPct val="150000"/>
              </a:lnSpc>
              <a:spcBef>
                <a:spcPts val="0"/>
              </a:spcBef>
              <a:spcAft>
                <a:spcPts val="0"/>
              </a:spcAft>
              <a:buClr>
                <a:srgbClr val="202020"/>
              </a:buClr>
              <a:buSzPts val="3000"/>
              <a:buFont typeface="Arial"/>
              <a:buChar char="⚬"/>
            </a:pPr>
            <a:r>
              <a:rPr b="0" i="0" lang="en-US" sz="3000" u="none" cap="none" strike="noStrike">
                <a:solidFill>
                  <a:srgbClr val="202020"/>
                </a:solidFill>
                <a:latin typeface="Arial"/>
                <a:ea typeface="Arial"/>
                <a:cs typeface="Arial"/>
                <a:sym typeface="Arial"/>
              </a:rPr>
              <a:t>Kết cấu khung máy</a:t>
            </a:r>
            <a:endParaRPr b="0" i="0" sz="3000" u="none" cap="none" strike="noStrike">
              <a:solidFill>
                <a:srgbClr val="202020"/>
              </a:solidFill>
              <a:latin typeface="Arial"/>
              <a:ea typeface="Arial"/>
              <a:cs typeface="Arial"/>
              <a:sym typeface="Arial"/>
            </a:endParaRPr>
          </a:p>
          <a:p>
            <a:pPr indent="-431800" lvl="2" marL="1295400" marR="0" rtl="0" algn="just">
              <a:lnSpc>
                <a:spcPct val="150000"/>
              </a:lnSpc>
              <a:spcBef>
                <a:spcPts val="0"/>
              </a:spcBef>
              <a:spcAft>
                <a:spcPts val="0"/>
              </a:spcAft>
              <a:buClr>
                <a:srgbClr val="202020"/>
              </a:buClr>
              <a:buSzPts val="3000"/>
              <a:buFont typeface="Arial"/>
              <a:buChar char="⚬"/>
            </a:pPr>
            <a:r>
              <a:rPr b="0" i="0" lang="en-US" sz="3000" u="none" cap="none" strike="noStrike">
                <a:solidFill>
                  <a:srgbClr val="202020"/>
                </a:solidFill>
                <a:latin typeface="Arial"/>
                <a:ea typeface="Arial"/>
                <a:cs typeface="Arial"/>
                <a:sym typeface="Arial"/>
              </a:rPr>
              <a:t>Cơ cấu chuyển động</a:t>
            </a:r>
            <a:endParaRPr b="0" i="0" sz="3000" u="none" cap="none" strike="noStrike">
              <a:solidFill>
                <a:srgbClr val="202020"/>
              </a:solidFill>
              <a:latin typeface="Arial"/>
              <a:ea typeface="Arial"/>
              <a:cs typeface="Arial"/>
              <a:sym typeface="Arial"/>
            </a:endParaRPr>
          </a:p>
          <a:p>
            <a:pPr indent="-431800" lvl="2" marL="1295400" marR="0" rtl="0" algn="just">
              <a:lnSpc>
                <a:spcPct val="150000"/>
              </a:lnSpc>
              <a:spcBef>
                <a:spcPts val="0"/>
              </a:spcBef>
              <a:spcAft>
                <a:spcPts val="0"/>
              </a:spcAft>
              <a:buClr>
                <a:srgbClr val="202020"/>
              </a:buClr>
              <a:buSzPts val="3000"/>
              <a:buFont typeface="Arial"/>
              <a:buChar char="⚬"/>
            </a:pPr>
            <a:r>
              <a:rPr b="0" i="0" lang="en-US" sz="3000" u="none" cap="none" strike="noStrike">
                <a:solidFill>
                  <a:srgbClr val="202020"/>
                </a:solidFill>
                <a:latin typeface="Arial"/>
                <a:ea typeface="Arial"/>
                <a:cs typeface="Arial"/>
                <a:sym typeface="Arial"/>
              </a:rPr>
              <a:t>Bộ phận đế sơn phủ</a:t>
            </a:r>
            <a:endParaRPr b="0" i="0" sz="3000" u="none" cap="none" strike="noStrike">
              <a:solidFill>
                <a:srgbClr val="202020"/>
              </a:solidFill>
              <a:latin typeface="Arial"/>
              <a:ea typeface="Arial"/>
              <a:cs typeface="Arial"/>
              <a:sym typeface="Arial"/>
            </a:endParaRPr>
          </a:p>
          <a:p>
            <a:pPr indent="-431800" lvl="2" marL="1295400" marR="0" rtl="0" algn="just">
              <a:lnSpc>
                <a:spcPct val="150000"/>
              </a:lnSpc>
              <a:spcBef>
                <a:spcPts val="0"/>
              </a:spcBef>
              <a:spcAft>
                <a:spcPts val="0"/>
              </a:spcAft>
              <a:buClr>
                <a:srgbClr val="202020"/>
              </a:buClr>
              <a:buSzPts val="3000"/>
              <a:buFont typeface="Arial"/>
              <a:buChar char="⚬"/>
            </a:pPr>
            <a:r>
              <a:rPr b="0" i="0" lang="en-US" sz="3000" u="none" cap="none" strike="noStrike">
                <a:solidFill>
                  <a:srgbClr val="202020"/>
                </a:solidFill>
                <a:latin typeface="Arial"/>
                <a:ea typeface="Arial"/>
                <a:cs typeface="Arial"/>
                <a:sym typeface="Arial"/>
              </a:rPr>
              <a:t>Hệ thống điều khiển cơ khí</a:t>
            </a:r>
            <a:endParaRPr b="0" i="0" sz="3000" u="none" cap="none" strike="noStrike">
              <a:solidFill>
                <a:srgbClr val="202020"/>
              </a:solidFill>
              <a:latin typeface="Arial"/>
              <a:ea typeface="Arial"/>
              <a:cs typeface="Arial"/>
              <a:sym typeface="Arial"/>
            </a:endParaRPr>
          </a:p>
          <a:p>
            <a:pPr indent="-431800" lvl="2" marL="1295400" marR="0" rtl="0" algn="just">
              <a:lnSpc>
                <a:spcPct val="150000"/>
              </a:lnSpc>
              <a:spcBef>
                <a:spcPts val="0"/>
              </a:spcBef>
              <a:spcAft>
                <a:spcPts val="0"/>
              </a:spcAft>
              <a:buClr>
                <a:srgbClr val="202020"/>
              </a:buClr>
              <a:buSzPts val="3000"/>
              <a:buFont typeface="Arial"/>
              <a:buChar char="⚬"/>
            </a:pPr>
            <a:r>
              <a:rPr b="0" i="0" lang="en-US" sz="3000" u="none" cap="none" strike="noStrike">
                <a:solidFill>
                  <a:srgbClr val="202020"/>
                </a:solidFill>
                <a:latin typeface="Arial"/>
                <a:ea typeface="Arial"/>
                <a:cs typeface="Arial"/>
                <a:sym typeface="Arial"/>
              </a:rPr>
              <a:t>Nâng cấp, bảo trì</a:t>
            </a:r>
            <a:endParaRPr b="0" i="0" sz="3000" u="none" cap="none" strike="noStrike">
              <a:solidFill>
                <a:srgbClr val="202020"/>
              </a:solidFill>
              <a:latin typeface="Arial"/>
              <a:ea typeface="Arial"/>
              <a:cs typeface="Arial"/>
              <a:sym typeface="Arial"/>
            </a:endParaRPr>
          </a:p>
          <a:p>
            <a:pPr indent="0" lvl="0" marL="0" marR="0" rtl="0" algn="just">
              <a:lnSpc>
                <a:spcPct val="150000"/>
              </a:lnSpc>
              <a:spcBef>
                <a:spcPts val="0"/>
              </a:spcBef>
              <a:spcAft>
                <a:spcPts val="0"/>
              </a:spcAft>
              <a:buNone/>
            </a:pPr>
            <a:r>
              <a:t/>
            </a:r>
            <a:endParaRPr sz="3000">
              <a:solidFill>
                <a:srgbClr val="202020"/>
              </a:solidFill>
              <a:latin typeface="Arial"/>
              <a:ea typeface="Arial"/>
              <a:cs typeface="Arial"/>
              <a:sym typeface="Arial"/>
            </a:endParaRPr>
          </a:p>
        </p:txBody>
      </p:sp>
      <p:sp>
        <p:nvSpPr>
          <p:cNvPr id="178" name="Google Shape;178;p11"/>
          <p:cNvSpPr txBox="1"/>
          <p:nvPr/>
        </p:nvSpPr>
        <p:spPr>
          <a:xfrm>
            <a:off x="7196634" y="3333750"/>
            <a:ext cx="4085020" cy="3405741"/>
          </a:xfrm>
          <a:prstGeom prst="rect">
            <a:avLst/>
          </a:prstGeom>
          <a:noFill/>
          <a:ln>
            <a:noFill/>
          </a:ln>
        </p:spPr>
        <p:txBody>
          <a:bodyPr anchorCtr="0" anchor="t" bIns="0" lIns="0" spcFirstLastPara="1" rIns="0" wrap="square" tIns="0">
            <a:spAutoFit/>
          </a:bodyPr>
          <a:lstStyle/>
          <a:p>
            <a:pPr indent="-323850" lvl="1" marL="647700" marR="0" rtl="0" algn="l">
              <a:lnSpc>
                <a:spcPct val="150000"/>
              </a:lnSpc>
              <a:spcBef>
                <a:spcPts val="0"/>
              </a:spcBef>
              <a:spcAft>
                <a:spcPts val="0"/>
              </a:spcAft>
              <a:buClr>
                <a:srgbClr val="000000"/>
              </a:buClr>
              <a:buSzPts val="3000"/>
              <a:buFont typeface="Arial"/>
              <a:buChar char="•"/>
            </a:pPr>
            <a:r>
              <a:rPr b="1" i="0" lang="en-US" sz="3000" u="none" cap="none" strike="noStrike">
                <a:solidFill>
                  <a:srgbClr val="000000"/>
                </a:solidFill>
                <a:latin typeface="Arial"/>
                <a:ea typeface="Arial"/>
                <a:cs typeface="Arial"/>
                <a:sym typeface="Arial"/>
              </a:rPr>
              <a:t>Thiết kế vi xử lý:</a:t>
            </a:r>
            <a:endParaRPr/>
          </a:p>
          <a:p>
            <a:pPr indent="-431800" lvl="2" marL="1295400" marR="0" rtl="0" algn="l">
              <a:lnSpc>
                <a:spcPct val="150000"/>
              </a:lnSpc>
              <a:spcBef>
                <a:spcPts val="0"/>
              </a:spcBef>
              <a:spcAft>
                <a:spcPts val="0"/>
              </a:spcAft>
              <a:buClr>
                <a:srgbClr val="000000"/>
              </a:buClr>
              <a:buSzPts val="3000"/>
              <a:buFont typeface="Arial"/>
              <a:buChar char="⚬"/>
            </a:pPr>
            <a:r>
              <a:rPr b="0" i="0" lang="en-US" sz="3000" u="none" cap="none" strike="noStrike">
                <a:solidFill>
                  <a:srgbClr val="000000"/>
                </a:solidFill>
                <a:latin typeface="Arial"/>
                <a:ea typeface="Arial"/>
                <a:cs typeface="Arial"/>
                <a:sym typeface="Arial"/>
              </a:rPr>
              <a:t>Vi xử lý</a:t>
            </a:r>
            <a:endParaRPr b="0" i="0" sz="3000" u="none" cap="none" strike="noStrike">
              <a:solidFill>
                <a:srgbClr val="000000"/>
              </a:solidFill>
              <a:latin typeface="Arial"/>
              <a:ea typeface="Arial"/>
              <a:cs typeface="Arial"/>
              <a:sym typeface="Arial"/>
            </a:endParaRPr>
          </a:p>
          <a:p>
            <a:pPr indent="-431800" lvl="2" marL="1295400" marR="0" rtl="0" algn="l">
              <a:lnSpc>
                <a:spcPct val="150000"/>
              </a:lnSpc>
              <a:spcBef>
                <a:spcPts val="0"/>
              </a:spcBef>
              <a:spcAft>
                <a:spcPts val="0"/>
              </a:spcAft>
              <a:buClr>
                <a:srgbClr val="000000"/>
              </a:buClr>
              <a:buSzPts val="3000"/>
              <a:buFont typeface="Arial"/>
              <a:buChar char="⚬"/>
            </a:pPr>
            <a:r>
              <a:rPr b="0" i="0" lang="en-US" sz="3000" u="none" cap="none" strike="noStrike">
                <a:solidFill>
                  <a:srgbClr val="000000"/>
                </a:solidFill>
                <a:latin typeface="Arial"/>
                <a:ea typeface="Arial"/>
                <a:cs typeface="Arial"/>
                <a:sym typeface="Arial"/>
              </a:rPr>
              <a:t>Bộ nhớ</a:t>
            </a:r>
            <a:endParaRPr b="0" i="0" sz="3000" u="none" cap="none" strike="noStrike">
              <a:solidFill>
                <a:srgbClr val="000000"/>
              </a:solidFill>
              <a:latin typeface="Arial"/>
              <a:ea typeface="Arial"/>
              <a:cs typeface="Arial"/>
              <a:sym typeface="Arial"/>
            </a:endParaRPr>
          </a:p>
          <a:p>
            <a:pPr indent="-431800" lvl="2" marL="1295400" marR="0" rtl="0" algn="l">
              <a:lnSpc>
                <a:spcPct val="150000"/>
              </a:lnSpc>
              <a:spcBef>
                <a:spcPts val="0"/>
              </a:spcBef>
              <a:spcAft>
                <a:spcPts val="0"/>
              </a:spcAft>
              <a:buClr>
                <a:srgbClr val="000000"/>
              </a:buClr>
              <a:buSzPts val="3000"/>
              <a:buFont typeface="Arial"/>
              <a:buChar char="⚬"/>
            </a:pPr>
            <a:r>
              <a:rPr b="0" i="0" lang="en-US" sz="3000" u="none" cap="none" strike="noStrike">
                <a:solidFill>
                  <a:srgbClr val="000000"/>
                </a:solidFill>
                <a:latin typeface="Arial"/>
                <a:ea typeface="Arial"/>
                <a:cs typeface="Arial"/>
                <a:sym typeface="Arial"/>
              </a:rPr>
              <a:t>Nguồn điện</a:t>
            </a:r>
            <a:endParaRPr b="0" i="0" sz="3000" u="none" cap="none" strike="noStrike">
              <a:solidFill>
                <a:srgbClr val="000000"/>
              </a:solidFill>
              <a:latin typeface="Arial"/>
              <a:ea typeface="Arial"/>
              <a:cs typeface="Arial"/>
              <a:sym typeface="Arial"/>
            </a:endParaRPr>
          </a:p>
          <a:p>
            <a:pPr indent="-431800" lvl="2" marL="1295400" marR="0" rtl="0" algn="l">
              <a:lnSpc>
                <a:spcPct val="150000"/>
              </a:lnSpc>
              <a:spcBef>
                <a:spcPts val="0"/>
              </a:spcBef>
              <a:spcAft>
                <a:spcPts val="0"/>
              </a:spcAft>
              <a:buClr>
                <a:srgbClr val="000000"/>
              </a:buClr>
              <a:buSzPts val="3000"/>
              <a:buFont typeface="Arial"/>
              <a:buChar char="⚬"/>
            </a:pPr>
            <a:r>
              <a:rPr b="0" i="0" lang="en-US" sz="3000" u="none" cap="none" strike="noStrike">
                <a:solidFill>
                  <a:srgbClr val="000000"/>
                </a:solidFill>
                <a:latin typeface="Arial"/>
                <a:ea typeface="Arial"/>
                <a:cs typeface="Arial"/>
                <a:sym typeface="Arial"/>
              </a:rPr>
              <a:t>Mạch điều khiển</a:t>
            </a:r>
            <a:endParaRPr b="0" i="0" sz="3000" u="none" cap="none" strike="noStrike">
              <a:solidFill>
                <a:srgbClr val="000000"/>
              </a:solidFill>
              <a:latin typeface="Arial"/>
              <a:ea typeface="Arial"/>
              <a:cs typeface="Arial"/>
              <a:sym typeface="Arial"/>
            </a:endParaRPr>
          </a:p>
          <a:p>
            <a:pPr indent="-431800" lvl="2" marL="1295400" marR="0" rtl="0" algn="l">
              <a:lnSpc>
                <a:spcPct val="150000"/>
              </a:lnSpc>
              <a:spcBef>
                <a:spcPts val="0"/>
              </a:spcBef>
              <a:spcAft>
                <a:spcPts val="0"/>
              </a:spcAft>
              <a:buClr>
                <a:srgbClr val="000000"/>
              </a:buClr>
              <a:buSzPts val="3000"/>
              <a:buFont typeface="Arial"/>
              <a:buChar char="⚬"/>
            </a:pPr>
            <a:r>
              <a:rPr b="0" i="0" lang="en-US" sz="3000" u="none" cap="none" strike="noStrike">
                <a:solidFill>
                  <a:srgbClr val="000000"/>
                </a:solidFill>
                <a:latin typeface="Arial"/>
                <a:ea typeface="Arial"/>
                <a:cs typeface="Arial"/>
                <a:sym typeface="Arial"/>
              </a:rPr>
              <a:t>Giao tiếp</a:t>
            </a:r>
            <a:endParaRPr b="0" i="0" sz="3000" u="none" cap="none" strike="noStrike">
              <a:solidFill>
                <a:srgbClr val="000000"/>
              </a:solidFill>
              <a:latin typeface="Arial"/>
              <a:ea typeface="Arial"/>
              <a:cs typeface="Arial"/>
              <a:sym typeface="Arial"/>
            </a:endParaRPr>
          </a:p>
        </p:txBody>
      </p:sp>
      <p:cxnSp>
        <p:nvCxnSpPr>
          <p:cNvPr id="179" name="Google Shape;179;p11"/>
          <p:cNvCxnSpPr/>
          <p:nvPr/>
        </p:nvCxnSpPr>
        <p:spPr>
          <a:xfrm>
            <a:off x="7142907" y="3486150"/>
            <a:ext cx="0" cy="3314700"/>
          </a:xfrm>
          <a:prstGeom prst="straightConnector1">
            <a:avLst/>
          </a:prstGeom>
          <a:noFill/>
          <a:ln cap="flat" cmpd="sng" w="38100">
            <a:solidFill>
              <a:srgbClr val="3849A2"/>
            </a:solidFill>
            <a:prstDash val="lgDash"/>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0" st="0"/>
                                            </p:txEl>
                                          </p:spTgt>
                                        </p:tgtEl>
                                        <p:attrNameLst>
                                          <p:attrName>style.visibility</p:attrName>
                                        </p:attrNameLst>
                                      </p:cBhvr>
                                      <p:to>
                                        <p:strVal val="visible"/>
                                      </p:to>
                                    </p:set>
                                    <p:animEffect filter="fade" transition="in">
                                      <p:cBhvr>
                                        <p:cTn dur="500"/>
                                        <p:tgtEl>
                                          <p:spTgt spid="1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1" st="1"/>
                                            </p:txEl>
                                          </p:spTgt>
                                        </p:tgtEl>
                                        <p:attrNameLst>
                                          <p:attrName>style.visibility</p:attrName>
                                        </p:attrNameLst>
                                      </p:cBhvr>
                                      <p:to>
                                        <p:strVal val="visible"/>
                                      </p:to>
                                    </p:set>
                                    <p:animEffect filter="fade" transition="in">
                                      <p:cBhvr>
                                        <p:cTn dur="500"/>
                                        <p:tgtEl>
                                          <p:spTgt spid="17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2" st="2"/>
                                            </p:txEl>
                                          </p:spTgt>
                                        </p:tgtEl>
                                        <p:attrNameLst>
                                          <p:attrName>style.visibility</p:attrName>
                                        </p:attrNameLst>
                                      </p:cBhvr>
                                      <p:to>
                                        <p:strVal val="visible"/>
                                      </p:to>
                                    </p:set>
                                    <p:animEffect filter="fade" transition="in">
                                      <p:cBhvr>
                                        <p:cTn dur="500"/>
                                        <p:tgtEl>
                                          <p:spTgt spid="17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3" st="3"/>
                                            </p:txEl>
                                          </p:spTgt>
                                        </p:tgtEl>
                                        <p:attrNameLst>
                                          <p:attrName>style.visibility</p:attrName>
                                        </p:attrNameLst>
                                      </p:cBhvr>
                                      <p:to>
                                        <p:strVal val="visible"/>
                                      </p:to>
                                    </p:set>
                                    <p:animEffect filter="fade" transition="in">
                                      <p:cBhvr>
                                        <p:cTn dur="500"/>
                                        <p:tgtEl>
                                          <p:spTgt spid="17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4" st="4"/>
                                            </p:txEl>
                                          </p:spTgt>
                                        </p:tgtEl>
                                        <p:attrNameLst>
                                          <p:attrName>style.visibility</p:attrName>
                                        </p:attrNameLst>
                                      </p:cBhvr>
                                      <p:to>
                                        <p:strVal val="visible"/>
                                      </p:to>
                                    </p:set>
                                    <p:animEffect filter="fade" transition="in">
                                      <p:cBhvr>
                                        <p:cTn dur="500"/>
                                        <p:tgtEl>
                                          <p:spTgt spid="17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5" st="5"/>
                                            </p:txEl>
                                          </p:spTgt>
                                        </p:tgtEl>
                                        <p:attrNameLst>
                                          <p:attrName>style.visibility</p:attrName>
                                        </p:attrNameLst>
                                      </p:cBhvr>
                                      <p:to>
                                        <p:strVal val="visible"/>
                                      </p:to>
                                    </p:set>
                                    <p:animEffect filter="fade" transition="in">
                                      <p:cBhvr>
                                        <p:cTn dur="500"/>
                                        <p:tgtEl>
                                          <p:spTgt spid="178">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2"/>
          <p:cNvSpPr txBox="1"/>
          <p:nvPr/>
        </p:nvSpPr>
        <p:spPr>
          <a:xfrm>
            <a:off x="8305800" y="9436844"/>
            <a:ext cx="8335642" cy="495300"/>
          </a:xfrm>
          <a:prstGeom prst="rect">
            <a:avLst/>
          </a:prstGeom>
          <a:noFill/>
          <a:ln>
            <a:noFill/>
          </a:ln>
        </p:spPr>
        <p:txBody>
          <a:bodyPr anchorCtr="0" anchor="t" bIns="0" lIns="0" spcFirstLastPara="1" rIns="0" wrap="square" tIns="0">
            <a:spAutoFit/>
          </a:bodyPr>
          <a:lstStyle/>
          <a:p>
            <a:pPr indent="0" lvl="0" marL="0" marR="0" rtl="0" algn="ctr">
              <a:lnSpc>
                <a:spcPct val="150020"/>
              </a:lnSpc>
              <a:spcBef>
                <a:spcPts val="0"/>
              </a:spcBef>
              <a:spcAft>
                <a:spcPts val="0"/>
              </a:spcAft>
              <a:buNone/>
            </a:pPr>
            <a:r>
              <a:rPr lang="en-US" sz="2499">
                <a:solidFill>
                  <a:srgbClr val="202020"/>
                </a:solidFill>
                <a:latin typeface="Arial"/>
                <a:ea typeface="Arial"/>
                <a:cs typeface="Arial"/>
                <a:sym typeface="Arial"/>
              </a:rPr>
              <a:t>Hình 10: Linh kiện trong điều khiển thiết bị </a:t>
            </a:r>
            <a:endParaRPr/>
          </a:p>
        </p:txBody>
      </p:sp>
      <p:sp>
        <p:nvSpPr>
          <p:cNvPr id="185" name="Google Shape;185;p12"/>
          <p:cNvSpPr txBox="1"/>
          <p:nvPr/>
        </p:nvSpPr>
        <p:spPr>
          <a:xfrm>
            <a:off x="1325335" y="3048000"/>
            <a:ext cx="5761266" cy="3982822"/>
          </a:xfrm>
          <a:prstGeom prst="rect">
            <a:avLst/>
          </a:prstGeom>
          <a:noFill/>
          <a:ln>
            <a:noFill/>
          </a:ln>
        </p:spPr>
        <p:txBody>
          <a:bodyPr anchorCtr="0" anchor="t" bIns="0" lIns="0" spcFirstLastPara="1" rIns="0" wrap="square" tIns="0">
            <a:spAutoFit/>
          </a:bodyPr>
          <a:lstStyle/>
          <a:p>
            <a:pPr indent="0" lvl="0" marL="0" marR="0" rtl="0" algn="just">
              <a:lnSpc>
                <a:spcPct val="150000"/>
              </a:lnSpc>
              <a:spcBef>
                <a:spcPts val="0"/>
              </a:spcBef>
              <a:spcAft>
                <a:spcPts val="0"/>
              </a:spcAft>
              <a:buNone/>
            </a:pPr>
            <a:r>
              <a:rPr lang="en-US" sz="3000">
                <a:solidFill>
                  <a:srgbClr val="000000"/>
                </a:solidFill>
                <a:latin typeface="Arial"/>
                <a:ea typeface="Arial"/>
                <a:cs typeface="Arial"/>
                <a:sym typeface="Arial"/>
              </a:rPr>
              <a:t>Sử dụng các linh kiện phù hợp có thể tùy chỉnh để đáp ứng các yêu cầu chế tạo khác nhau.</a:t>
            </a:r>
            <a:endParaRPr/>
          </a:p>
          <a:p>
            <a:pPr indent="0" lvl="0" marL="0" marR="0" rtl="0" algn="just">
              <a:lnSpc>
                <a:spcPct val="150000"/>
              </a:lnSpc>
              <a:spcBef>
                <a:spcPts val="0"/>
              </a:spcBef>
              <a:spcAft>
                <a:spcPts val="0"/>
              </a:spcAft>
              <a:buNone/>
            </a:pPr>
            <a:r>
              <a:rPr lang="en-US" sz="3000">
                <a:solidFill>
                  <a:srgbClr val="000000"/>
                </a:solidFill>
                <a:latin typeface="Arial"/>
                <a:ea typeface="Arial"/>
                <a:cs typeface="Arial"/>
                <a:sym typeface="Arial"/>
              </a:rPr>
              <a:t>Đảm bảo chi phí chế tạo phù hợp để phổ biến trong các phòng thí nghiệm cho mục đích nghiên cứu, giảng dạy.</a:t>
            </a:r>
            <a:endParaRPr/>
          </a:p>
        </p:txBody>
      </p:sp>
      <p:sp>
        <p:nvSpPr>
          <p:cNvPr id="186" name="Google Shape;186;p12"/>
          <p:cNvSpPr txBox="1"/>
          <p:nvPr/>
        </p:nvSpPr>
        <p:spPr>
          <a:xfrm>
            <a:off x="727981" y="495300"/>
            <a:ext cx="16116686" cy="9906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US" sz="6000">
                <a:solidFill>
                  <a:srgbClr val="3849A2"/>
                </a:solidFill>
                <a:latin typeface="Maven Pro Black"/>
                <a:ea typeface="Maven Pro Black"/>
                <a:cs typeface="Maven Pro Black"/>
                <a:sym typeface="Maven Pro Black"/>
              </a:rPr>
              <a:t>Phần cứng</a:t>
            </a:r>
            <a:endParaRPr/>
          </a:p>
        </p:txBody>
      </p:sp>
      <p:pic>
        <p:nvPicPr>
          <p:cNvPr id="187" name="Google Shape;187;p12"/>
          <p:cNvPicPr preferRelativeResize="0"/>
          <p:nvPr/>
        </p:nvPicPr>
        <p:blipFill rotWithShape="1">
          <a:blip r:embed="rId3">
            <a:alphaModFix/>
          </a:blip>
          <a:srcRect b="0" l="0" r="0" t="0"/>
          <a:stretch/>
        </p:blipFill>
        <p:spPr>
          <a:xfrm>
            <a:off x="6834061" y="187639"/>
            <a:ext cx="11279120" cy="970354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3"/>
          <p:cNvSpPr/>
          <p:nvPr/>
        </p:nvSpPr>
        <p:spPr>
          <a:xfrm>
            <a:off x="2306569" y="495300"/>
            <a:ext cx="12959509" cy="9266049"/>
          </a:xfrm>
          <a:custGeom>
            <a:rect b="b" l="l" r="r" t="t"/>
            <a:pathLst>
              <a:path extrusionOk="0" h="7317010" w="10233581">
                <a:moveTo>
                  <a:pt x="0" y="0"/>
                </a:moveTo>
                <a:lnTo>
                  <a:pt x="10233581" y="0"/>
                </a:lnTo>
                <a:lnTo>
                  <a:pt x="10233581" y="7317011"/>
                </a:lnTo>
                <a:lnTo>
                  <a:pt x="0" y="7317011"/>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 name="Google Shape;194;p13"/>
          <p:cNvSpPr txBox="1"/>
          <p:nvPr/>
        </p:nvSpPr>
        <p:spPr>
          <a:xfrm>
            <a:off x="4344130" y="9761349"/>
            <a:ext cx="9599739" cy="495300"/>
          </a:xfrm>
          <a:prstGeom prst="rect">
            <a:avLst/>
          </a:prstGeom>
          <a:noFill/>
          <a:ln>
            <a:noFill/>
          </a:ln>
        </p:spPr>
        <p:txBody>
          <a:bodyPr anchorCtr="0" anchor="t" bIns="0" lIns="0" spcFirstLastPara="1" rIns="0" wrap="square" tIns="0">
            <a:spAutoFit/>
          </a:bodyPr>
          <a:lstStyle/>
          <a:p>
            <a:pPr indent="0" lvl="0" marL="0" marR="0" rtl="0" algn="ctr">
              <a:lnSpc>
                <a:spcPct val="150020"/>
              </a:lnSpc>
              <a:spcBef>
                <a:spcPts val="0"/>
              </a:spcBef>
              <a:spcAft>
                <a:spcPts val="0"/>
              </a:spcAft>
              <a:buNone/>
            </a:pPr>
            <a:r>
              <a:rPr lang="en-US" sz="2499">
                <a:solidFill>
                  <a:srgbClr val="202020"/>
                </a:solidFill>
                <a:latin typeface="Arial"/>
                <a:ea typeface="Arial"/>
                <a:cs typeface="Arial"/>
                <a:sym typeface="Arial"/>
              </a:rPr>
              <a:t>Hình 11: Sơ đồ nguyên lý khối nguồn của thiết bị sơn phủ</a:t>
            </a:r>
            <a:endParaRPr sz="2499">
              <a:solidFill>
                <a:srgbClr val="202020"/>
              </a:solidFill>
              <a:latin typeface="Arial"/>
              <a:ea typeface="Arial"/>
              <a:cs typeface="Arial"/>
              <a:sym typeface="Arial"/>
            </a:endParaRPr>
          </a:p>
        </p:txBody>
      </p:sp>
      <p:sp>
        <p:nvSpPr>
          <p:cNvPr id="195" name="Google Shape;195;p13"/>
          <p:cNvSpPr txBox="1"/>
          <p:nvPr/>
        </p:nvSpPr>
        <p:spPr>
          <a:xfrm>
            <a:off x="727981" y="495300"/>
            <a:ext cx="16116686" cy="9906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US" sz="6000">
                <a:solidFill>
                  <a:srgbClr val="3849A2"/>
                </a:solidFill>
                <a:latin typeface="Maven Pro Black"/>
                <a:ea typeface="Maven Pro Black"/>
                <a:cs typeface="Maven Pro Black"/>
                <a:sym typeface="Maven Pro Black"/>
              </a:rPr>
              <a:t>Phần cứng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4"/>
          <p:cNvSpPr txBox="1"/>
          <p:nvPr/>
        </p:nvSpPr>
        <p:spPr>
          <a:xfrm>
            <a:off x="727981" y="495300"/>
            <a:ext cx="16116686" cy="9906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US" sz="6000" u="none" strike="noStrike">
                <a:solidFill>
                  <a:srgbClr val="3849A2"/>
                </a:solidFill>
                <a:latin typeface="Maven Pro Black"/>
                <a:ea typeface="Maven Pro Black"/>
                <a:cs typeface="Maven Pro Black"/>
                <a:sym typeface="Maven Pro Black"/>
              </a:rPr>
              <a:t>II. Thiết kế, chế tạo máy sơn phủ</a:t>
            </a:r>
            <a:endParaRPr/>
          </a:p>
        </p:txBody>
      </p:sp>
      <p:sp>
        <p:nvSpPr>
          <p:cNvPr id="201" name="Google Shape;201;p14"/>
          <p:cNvSpPr txBox="1"/>
          <p:nvPr/>
        </p:nvSpPr>
        <p:spPr>
          <a:xfrm>
            <a:off x="849903" y="3333750"/>
            <a:ext cx="5901795" cy="4038600"/>
          </a:xfrm>
          <a:prstGeom prst="rect">
            <a:avLst/>
          </a:prstGeom>
          <a:noFill/>
          <a:ln>
            <a:noFill/>
          </a:ln>
        </p:spPr>
        <p:txBody>
          <a:bodyPr anchorCtr="0" anchor="t" bIns="0" lIns="0" spcFirstLastPara="1" rIns="0" wrap="square" tIns="0">
            <a:spAutoFit/>
          </a:bodyPr>
          <a:lstStyle/>
          <a:p>
            <a:pPr indent="-323850" lvl="1" marL="647700" marR="0" rtl="0" algn="just">
              <a:lnSpc>
                <a:spcPct val="150000"/>
              </a:lnSpc>
              <a:spcBef>
                <a:spcPts val="0"/>
              </a:spcBef>
              <a:spcAft>
                <a:spcPts val="0"/>
              </a:spcAft>
              <a:buClr>
                <a:srgbClr val="202020"/>
              </a:buClr>
              <a:buSzPts val="3000"/>
              <a:buFont typeface="Arial"/>
              <a:buChar char="•"/>
            </a:pPr>
            <a:r>
              <a:rPr b="1" i="0" lang="en-US" sz="3000" u="none" cap="none" strike="noStrike">
                <a:solidFill>
                  <a:srgbClr val="202020"/>
                </a:solidFill>
                <a:latin typeface="Arial"/>
                <a:ea typeface="Arial"/>
                <a:cs typeface="Arial"/>
                <a:sym typeface="Arial"/>
              </a:rPr>
              <a:t>Thiết kế bộ chuyển động:</a:t>
            </a:r>
            <a:endParaRPr/>
          </a:p>
          <a:p>
            <a:pPr indent="-431800" lvl="2" marL="1295400" marR="0" rtl="0" algn="just">
              <a:lnSpc>
                <a:spcPct val="150000"/>
              </a:lnSpc>
              <a:spcBef>
                <a:spcPts val="0"/>
              </a:spcBef>
              <a:spcAft>
                <a:spcPts val="0"/>
              </a:spcAft>
              <a:buClr>
                <a:srgbClr val="202020"/>
              </a:buClr>
              <a:buSzPts val="3000"/>
              <a:buFont typeface="Arial"/>
              <a:buChar char="⚬"/>
            </a:pPr>
            <a:r>
              <a:rPr b="0" i="0" lang="en-US" sz="3000" u="none" cap="none" strike="noStrike">
                <a:solidFill>
                  <a:srgbClr val="202020"/>
                </a:solidFill>
                <a:latin typeface="Arial"/>
                <a:ea typeface="Arial"/>
                <a:cs typeface="Arial"/>
                <a:sym typeface="Arial"/>
              </a:rPr>
              <a:t>Kết cấu khung máy</a:t>
            </a:r>
            <a:endParaRPr b="0" i="0" sz="3000" u="none" cap="none" strike="noStrike">
              <a:solidFill>
                <a:srgbClr val="202020"/>
              </a:solidFill>
              <a:latin typeface="Arial"/>
              <a:ea typeface="Arial"/>
              <a:cs typeface="Arial"/>
              <a:sym typeface="Arial"/>
            </a:endParaRPr>
          </a:p>
          <a:p>
            <a:pPr indent="-431800" lvl="2" marL="1295400" marR="0" rtl="0" algn="just">
              <a:lnSpc>
                <a:spcPct val="150000"/>
              </a:lnSpc>
              <a:spcBef>
                <a:spcPts val="0"/>
              </a:spcBef>
              <a:spcAft>
                <a:spcPts val="0"/>
              </a:spcAft>
              <a:buClr>
                <a:srgbClr val="202020"/>
              </a:buClr>
              <a:buSzPts val="3000"/>
              <a:buFont typeface="Arial"/>
              <a:buChar char="⚬"/>
            </a:pPr>
            <a:r>
              <a:rPr b="0" i="0" lang="en-US" sz="3000" u="none" cap="none" strike="noStrike">
                <a:solidFill>
                  <a:srgbClr val="202020"/>
                </a:solidFill>
                <a:latin typeface="Arial"/>
                <a:ea typeface="Arial"/>
                <a:cs typeface="Arial"/>
                <a:sym typeface="Arial"/>
              </a:rPr>
              <a:t>Cơ cấu chuyển động</a:t>
            </a:r>
            <a:endParaRPr b="0" i="0" sz="3000" u="none" cap="none" strike="noStrike">
              <a:solidFill>
                <a:srgbClr val="202020"/>
              </a:solidFill>
              <a:latin typeface="Arial"/>
              <a:ea typeface="Arial"/>
              <a:cs typeface="Arial"/>
              <a:sym typeface="Arial"/>
            </a:endParaRPr>
          </a:p>
          <a:p>
            <a:pPr indent="-431800" lvl="2" marL="1295400" marR="0" rtl="0" algn="just">
              <a:lnSpc>
                <a:spcPct val="150000"/>
              </a:lnSpc>
              <a:spcBef>
                <a:spcPts val="0"/>
              </a:spcBef>
              <a:spcAft>
                <a:spcPts val="0"/>
              </a:spcAft>
              <a:buClr>
                <a:srgbClr val="202020"/>
              </a:buClr>
              <a:buSzPts val="3000"/>
              <a:buFont typeface="Arial"/>
              <a:buChar char="⚬"/>
            </a:pPr>
            <a:r>
              <a:rPr b="0" i="0" lang="en-US" sz="3000" u="none" cap="none" strike="noStrike">
                <a:solidFill>
                  <a:srgbClr val="202020"/>
                </a:solidFill>
                <a:latin typeface="Arial"/>
                <a:ea typeface="Arial"/>
                <a:cs typeface="Arial"/>
                <a:sym typeface="Arial"/>
              </a:rPr>
              <a:t>Bộ phận đế sơn phủ</a:t>
            </a:r>
            <a:endParaRPr b="0" i="0" sz="3000" u="none" cap="none" strike="noStrike">
              <a:solidFill>
                <a:srgbClr val="202020"/>
              </a:solidFill>
              <a:latin typeface="Arial"/>
              <a:ea typeface="Arial"/>
              <a:cs typeface="Arial"/>
              <a:sym typeface="Arial"/>
            </a:endParaRPr>
          </a:p>
          <a:p>
            <a:pPr indent="-431800" lvl="2" marL="1295400" marR="0" rtl="0" algn="just">
              <a:lnSpc>
                <a:spcPct val="150000"/>
              </a:lnSpc>
              <a:spcBef>
                <a:spcPts val="0"/>
              </a:spcBef>
              <a:spcAft>
                <a:spcPts val="0"/>
              </a:spcAft>
              <a:buClr>
                <a:srgbClr val="202020"/>
              </a:buClr>
              <a:buSzPts val="3000"/>
              <a:buFont typeface="Arial"/>
              <a:buChar char="⚬"/>
            </a:pPr>
            <a:r>
              <a:rPr b="0" i="0" lang="en-US" sz="3000" u="none" cap="none" strike="noStrike">
                <a:solidFill>
                  <a:srgbClr val="202020"/>
                </a:solidFill>
                <a:latin typeface="Arial"/>
                <a:ea typeface="Arial"/>
                <a:cs typeface="Arial"/>
                <a:sym typeface="Arial"/>
              </a:rPr>
              <a:t>Hệ thống điều khiển cơ khí</a:t>
            </a:r>
            <a:endParaRPr b="0" i="0" sz="3000" u="none" cap="none" strike="noStrike">
              <a:solidFill>
                <a:srgbClr val="202020"/>
              </a:solidFill>
              <a:latin typeface="Arial"/>
              <a:ea typeface="Arial"/>
              <a:cs typeface="Arial"/>
              <a:sym typeface="Arial"/>
            </a:endParaRPr>
          </a:p>
          <a:p>
            <a:pPr indent="-431800" lvl="2" marL="1295400" marR="0" rtl="0" algn="just">
              <a:lnSpc>
                <a:spcPct val="150000"/>
              </a:lnSpc>
              <a:spcBef>
                <a:spcPts val="0"/>
              </a:spcBef>
              <a:spcAft>
                <a:spcPts val="0"/>
              </a:spcAft>
              <a:buClr>
                <a:srgbClr val="202020"/>
              </a:buClr>
              <a:buSzPts val="3000"/>
              <a:buFont typeface="Arial"/>
              <a:buChar char="⚬"/>
            </a:pPr>
            <a:r>
              <a:rPr b="0" i="0" lang="en-US" sz="3000" u="none" cap="none" strike="noStrike">
                <a:solidFill>
                  <a:srgbClr val="202020"/>
                </a:solidFill>
                <a:latin typeface="Arial"/>
                <a:ea typeface="Arial"/>
                <a:cs typeface="Arial"/>
                <a:sym typeface="Arial"/>
              </a:rPr>
              <a:t>Nâng cấp, bảo trì</a:t>
            </a:r>
            <a:endParaRPr b="0" i="0" sz="3000" u="none" cap="none" strike="noStrike">
              <a:solidFill>
                <a:srgbClr val="202020"/>
              </a:solidFill>
              <a:latin typeface="Arial"/>
              <a:ea typeface="Arial"/>
              <a:cs typeface="Arial"/>
              <a:sym typeface="Arial"/>
            </a:endParaRPr>
          </a:p>
          <a:p>
            <a:pPr indent="0" lvl="0" marL="0" marR="0" rtl="0" algn="just">
              <a:lnSpc>
                <a:spcPct val="150000"/>
              </a:lnSpc>
              <a:spcBef>
                <a:spcPts val="0"/>
              </a:spcBef>
              <a:spcAft>
                <a:spcPts val="0"/>
              </a:spcAft>
              <a:buNone/>
            </a:pPr>
            <a:r>
              <a:t/>
            </a:r>
            <a:endParaRPr sz="3000">
              <a:solidFill>
                <a:srgbClr val="202020"/>
              </a:solidFill>
              <a:latin typeface="Arial"/>
              <a:ea typeface="Arial"/>
              <a:cs typeface="Arial"/>
              <a:sym typeface="Arial"/>
            </a:endParaRPr>
          </a:p>
        </p:txBody>
      </p:sp>
      <p:sp>
        <p:nvSpPr>
          <p:cNvPr id="202" name="Google Shape;202;p14"/>
          <p:cNvSpPr txBox="1"/>
          <p:nvPr/>
        </p:nvSpPr>
        <p:spPr>
          <a:xfrm>
            <a:off x="11726591" y="3333750"/>
            <a:ext cx="5442936" cy="2895600"/>
          </a:xfrm>
          <a:prstGeom prst="rect">
            <a:avLst/>
          </a:prstGeom>
          <a:noFill/>
          <a:ln>
            <a:noFill/>
          </a:ln>
        </p:spPr>
        <p:txBody>
          <a:bodyPr anchorCtr="0" anchor="t" bIns="0" lIns="0" spcFirstLastPara="1" rIns="0" wrap="square" tIns="0">
            <a:spAutoFit/>
          </a:bodyPr>
          <a:lstStyle/>
          <a:p>
            <a:pPr indent="-323850" lvl="1" marL="647700" marR="0" rtl="0" algn="just">
              <a:lnSpc>
                <a:spcPct val="150000"/>
              </a:lnSpc>
              <a:spcBef>
                <a:spcPts val="0"/>
              </a:spcBef>
              <a:spcAft>
                <a:spcPts val="0"/>
              </a:spcAft>
              <a:buClr>
                <a:srgbClr val="202020"/>
              </a:buClr>
              <a:buSzPts val="3000"/>
              <a:buFont typeface="Arial"/>
              <a:buChar char="•"/>
            </a:pPr>
            <a:r>
              <a:rPr b="1" i="0" lang="en-US" sz="3000" u="none" cap="none" strike="noStrike">
                <a:solidFill>
                  <a:srgbClr val="202020"/>
                </a:solidFill>
                <a:latin typeface="Arial"/>
                <a:ea typeface="Arial"/>
                <a:cs typeface="Arial"/>
                <a:sym typeface="Arial"/>
              </a:rPr>
              <a:t>Phần mềm:</a:t>
            </a:r>
            <a:endParaRPr/>
          </a:p>
          <a:p>
            <a:pPr indent="-431800" lvl="2" marL="1295400" marR="0" rtl="0" algn="just">
              <a:lnSpc>
                <a:spcPct val="150000"/>
              </a:lnSpc>
              <a:spcBef>
                <a:spcPts val="0"/>
              </a:spcBef>
              <a:spcAft>
                <a:spcPts val="0"/>
              </a:spcAft>
              <a:buClr>
                <a:srgbClr val="202020"/>
              </a:buClr>
              <a:buSzPts val="3000"/>
              <a:buFont typeface="Arial"/>
              <a:buChar char="⚬"/>
            </a:pPr>
            <a:r>
              <a:rPr b="0" i="0" lang="en-US" sz="3000" u="none" cap="none" strike="noStrike">
                <a:solidFill>
                  <a:srgbClr val="202020"/>
                </a:solidFill>
                <a:latin typeface="Arial"/>
                <a:ea typeface="Arial"/>
                <a:cs typeface="Arial"/>
                <a:sym typeface="Arial"/>
              </a:rPr>
              <a:t>Chương trình điều khiển</a:t>
            </a:r>
            <a:endParaRPr b="0" i="0" sz="3000" u="none" cap="none" strike="noStrike">
              <a:solidFill>
                <a:srgbClr val="202020"/>
              </a:solidFill>
              <a:latin typeface="Arial"/>
              <a:ea typeface="Arial"/>
              <a:cs typeface="Arial"/>
              <a:sym typeface="Arial"/>
            </a:endParaRPr>
          </a:p>
          <a:p>
            <a:pPr indent="-431800" lvl="2" marL="1295400" marR="0" rtl="0" algn="just">
              <a:lnSpc>
                <a:spcPct val="150000"/>
              </a:lnSpc>
              <a:spcBef>
                <a:spcPts val="0"/>
              </a:spcBef>
              <a:spcAft>
                <a:spcPts val="0"/>
              </a:spcAft>
              <a:buClr>
                <a:srgbClr val="202020"/>
              </a:buClr>
              <a:buSzPts val="3000"/>
              <a:buFont typeface="Arial"/>
              <a:buChar char="⚬"/>
            </a:pPr>
            <a:r>
              <a:rPr b="0" i="0" lang="en-US" sz="3000" u="none" cap="none" strike="noStrike">
                <a:solidFill>
                  <a:srgbClr val="202020"/>
                </a:solidFill>
                <a:latin typeface="Arial"/>
                <a:ea typeface="Arial"/>
                <a:cs typeface="Arial"/>
                <a:sym typeface="Arial"/>
              </a:rPr>
              <a:t>Giao diện người dùng</a:t>
            </a:r>
            <a:endParaRPr b="0" i="0" sz="3000" u="none" cap="none" strike="noStrike">
              <a:solidFill>
                <a:srgbClr val="202020"/>
              </a:solidFill>
              <a:latin typeface="Arial"/>
              <a:ea typeface="Arial"/>
              <a:cs typeface="Arial"/>
              <a:sym typeface="Arial"/>
            </a:endParaRPr>
          </a:p>
          <a:p>
            <a:pPr indent="-431800" lvl="2" marL="1295400" marR="0" rtl="0" algn="just">
              <a:lnSpc>
                <a:spcPct val="150000"/>
              </a:lnSpc>
              <a:spcBef>
                <a:spcPts val="0"/>
              </a:spcBef>
              <a:spcAft>
                <a:spcPts val="0"/>
              </a:spcAft>
              <a:buClr>
                <a:srgbClr val="202020"/>
              </a:buClr>
              <a:buSzPts val="3000"/>
              <a:buFont typeface="Arial"/>
              <a:buChar char="⚬"/>
            </a:pPr>
            <a:r>
              <a:rPr b="0" i="0" lang="en-US" sz="3000" u="none" cap="none" strike="noStrike">
                <a:solidFill>
                  <a:srgbClr val="202020"/>
                </a:solidFill>
                <a:latin typeface="Arial"/>
                <a:ea typeface="Arial"/>
                <a:cs typeface="Arial"/>
                <a:sym typeface="Arial"/>
              </a:rPr>
              <a:t>Bảo mật</a:t>
            </a:r>
            <a:endParaRPr b="0" i="0" sz="3000" u="none" cap="none" strike="noStrike">
              <a:solidFill>
                <a:srgbClr val="202020"/>
              </a:solidFill>
              <a:latin typeface="Arial"/>
              <a:ea typeface="Arial"/>
              <a:cs typeface="Arial"/>
              <a:sym typeface="Arial"/>
            </a:endParaRPr>
          </a:p>
          <a:p>
            <a:pPr indent="-431800" lvl="2" marL="1295400" marR="0" rtl="0" algn="just">
              <a:lnSpc>
                <a:spcPct val="150000"/>
              </a:lnSpc>
              <a:spcBef>
                <a:spcPts val="0"/>
              </a:spcBef>
              <a:spcAft>
                <a:spcPts val="0"/>
              </a:spcAft>
              <a:buClr>
                <a:srgbClr val="202020"/>
              </a:buClr>
              <a:buSzPts val="3000"/>
              <a:buFont typeface="Arial"/>
              <a:buChar char="⚬"/>
            </a:pPr>
            <a:r>
              <a:rPr b="0" i="0" lang="en-US" sz="3000" u="none" cap="none" strike="noStrike">
                <a:solidFill>
                  <a:srgbClr val="202020"/>
                </a:solidFill>
                <a:latin typeface="Arial"/>
                <a:ea typeface="Arial"/>
                <a:cs typeface="Arial"/>
                <a:sym typeface="Arial"/>
              </a:rPr>
              <a:t>Cập nhật phần mềm</a:t>
            </a:r>
            <a:endParaRPr b="0" i="0" sz="3000" u="none" cap="none" strike="noStrike">
              <a:solidFill>
                <a:srgbClr val="202020"/>
              </a:solidFill>
              <a:latin typeface="Arial"/>
              <a:ea typeface="Arial"/>
              <a:cs typeface="Arial"/>
              <a:sym typeface="Arial"/>
            </a:endParaRPr>
          </a:p>
        </p:txBody>
      </p:sp>
      <p:sp>
        <p:nvSpPr>
          <p:cNvPr id="203" name="Google Shape;203;p14"/>
          <p:cNvSpPr txBox="1"/>
          <p:nvPr/>
        </p:nvSpPr>
        <p:spPr>
          <a:xfrm>
            <a:off x="7196634" y="3333750"/>
            <a:ext cx="4085020" cy="3467100"/>
          </a:xfrm>
          <a:prstGeom prst="rect">
            <a:avLst/>
          </a:prstGeom>
          <a:noFill/>
          <a:ln>
            <a:noFill/>
          </a:ln>
        </p:spPr>
        <p:txBody>
          <a:bodyPr anchorCtr="0" anchor="t" bIns="0" lIns="0" spcFirstLastPara="1" rIns="0" wrap="square" tIns="0">
            <a:spAutoFit/>
          </a:bodyPr>
          <a:lstStyle/>
          <a:p>
            <a:pPr indent="-323850" lvl="1" marL="647700" marR="0" rtl="0" algn="l">
              <a:lnSpc>
                <a:spcPct val="150000"/>
              </a:lnSpc>
              <a:spcBef>
                <a:spcPts val="0"/>
              </a:spcBef>
              <a:spcAft>
                <a:spcPts val="0"/>
              </a:spcAft>
              <a:buClr>
                <a:srgbClr val="000000"/>
              </a:buClr>
              <a:buSzPts val="3000"/>
              <a:buFont typeface="Arial"/>
              <a:buChar char="•"/>
            </a:pPr>
            <a:r>
              <a:rPr b="1" i="0" lang="en-US" sz="3000" u="none" cap="none" strike="noStrike">
                <a:solidFill>
                  <a:srgbClr val="000000"/>
                </a:solidFill>
                <a:latin typeface="Arial"/>
                <a:ea typeface="Arial"/>
                <a:cs typeface="Arial"/>
                <a:sym typeface="Arial"/>
              </a:rPr>
              <a:t>Thiết kế vi xử lý:</a:t>
            </a:r>
            <a:endParaRPr/>
          </a:p>
          <a:p>
            <a:pPr indent="-431800" lvl="2" marL="1295400" marR="0" rtl="0" algn="l">
              <a:lnSpc>
                <a:spcPct val="150000"/>
              </a:lnSpc>
              <a:spcBef>
                <a:spcPts val="0"/>
              </a:spcBef>
              <a:spcAft>
                <a:spcPts val="0"/>
              </a:spcAft>
              <a:buClr>
                <a:srgbClr val="000000"/>
              </a:buClr>
              <a:buSzPts val="3000"/>
              <a:buFont typeface="Arial"/>
              <a:buChar char="⚬"/>
            </a:pPr>
            <a:r>
              <a:rPr b="0" i="0" lang="en-US" sz="3000" u="none" cap="none" strike="noStrike">
                <a:solidFill>
                  <a:srgbClr val="000000"/>
                </a:solidFill>
                <a:latin typeface="Arial"/>
                <a:ea typeface="Arial"/>
                <a:cs typeface="Arial"/>
                <a:sym typeface="Arial"/>
              </a:rPr>
              <a:t>Vi xử lý</a:t>
            </a:r>
            <a:endParaRPr b="0" i="0" sz="3000" u="none" cap="none" strike="noStrike">
              <a:solidFill>
                <a:srgbClr val="000000"/>
              </a:solidFill>
              <a:latin typeface="Arial"/>
              <a:ea typeface="Arial"/>
              <a:cs typeface="Arial"/>
              <a:sym typeface="Arial"/>
            </a:endParaRPr>
          </a:p>
          <a:p>
            <a:pPr indent="-431800" lvl="2" marL="1295400" marR="0" rtl="0" algn="l">
              <a:lnSpc>
                <a:spcPct val="150000"/>
              </a:lnSpc>
              <a:spcBef>
                <a:spcPts val="0"/>
              </a:spcBef>
              <a:spcAft>
                <a:spcPts val="0"/>
              </a:spcAft>
              <a:buClr>
                <a:srgbClr val="000000"/>
              </a:buClr>
              <a:buSzPts val="3000"/>
              <a:buFont typeface="Arial"/>
              <a:buChar char="⚬"/>
            </a:pPr>
            <a:r>
              <a:rPr b="0" i="0" lang="en-US" sz="3000" u="none" cap="none" strike="noStrike">
                <a:solidFill>
                  <a:srgbClr val="000000"/>
                </a:solidFill>
                <a:latin typeface="Arial"/>
                <a:ea typeface="Arial"/>
                <a:cs typeface="Arial"/>
                <a:sym typeface="Arial"/>
              </a:rPr>
              <a:t>Bộ nhớ</a:t>
            </a:r>
            <a:endParaRPr b="0" i="0" sz="3000" u="none" cap="none" strike="noStrike">
              <a:solidFill>
                <a:srgbClr val="000000"/>
              </a:solidFill>
              <a:latin typeface="Arial"/>
              <a:ea typeface="Arial"/>
              <a:cs typeface="Arial"/>
              <a:sym typeface="Arial"/>
            </a:endParaRPr>
          </a:p>
          <a:p>
            <a:pPr indent="-431800" lvl="2" marL="1295400" marR="0" rtl="0" algn="l">
              <a:lnSpc>
                <a:spcPct val="150000"/>
              </a:lnSpc>
              <a:spcBef>
                <a:spcPts val="0"/>
              </a:spcBef>
              <a:spcAft>
                <a:spcPts val="0"/>
              </a:spcAft>
              <a:buClr>
                <a:srgbClr val="000000"/>
              </a:buClr>
              <a:buSzPts val="3000"/>
              <a:buFont typeface="Arial"/>
              <a:buChar char="⚬"/>
            </a:pPr>
            <a:r>
              <a:rPr b="0" i="0" lang="en-US" sz="3000" u="none" cap="none" strike="noStrike">
                <a:solidFill>
                  <a:srgbClr val="000000"/>
                </a:solidFill>
                <a:latin typeface="Arial"/>
                <a:ea typeface="Arial"/>
                <a:cs typeface="Arial"/>
                <a:sym typeface="Arial"/>
              </a:rPr>
              <a:t>Nguồn điện</a:t>
            </a:r>
            <a:endParaRPr b="0" i="0" sz="3000" u="none" cap="none" strike="noStrike">
              <a:solidFill>
                <a:srgbClr val="000000"/>
              </a:solidFill>
              <a:latin typeface="Arial"/>
              <a:ea typeface="Arial"/>
              <a:cs typeface="Arial"/>
              <a:sym typeface="Arial"/>
            </a:endParaRPr>
          </a:p>
          <a:p>
            <a:pPr indent="-431800" lvl="2" marL="1295400" marR="0" rtl="0" algn="l">
              <a:lnSpc>
                <a:spcPct val="150000"/>
              </a:lnSpc>
              <a:spcBef>
                <a:spcPts val="0"/>
              </a:spcBef>
              <a:spcAft>
                <a:spcPts val="0"/>
              </a:spcAft>
              <a:buClr>
                <a:srgbClr val="000000"/>
              </a:buClr>
              <a:buSzPts val="3000"/>
              <a:buFont typeface="Arial"/>
              <a:buChar char="⚬"/>
            </a:pPr>
            <a:r>
              <a:rPr b="0" i="0" lang="en-US" sz="3000" u="none" cap="none" strike="noStrike">
                <a:solidFill>
                  <a:srgbClr val="000000"/>
                </a:solidFill>
                <a:latin typeface="Arial"/>
                <a:ea typeface="Arial"/>
                <a:cs typeface="Arial"/>
                <a:sym typeface="Arial"/>
              </a:rPr>
              <a:t>Mạch điều khiển</a:t>
            </a:r>
            <a:endParaRPr b="0" i="0" sz="3000" u="none" cap="none" strike="noStrike">
              <a:solidFill>
                <a:srgbClr val="000000"/>
              </a:solidFill>
              <a:latin typeface="Arial"/>
              <a:ea typeface="Arial"/>
              <a:cs typeface="Arial"/>
              <a:sym typeface="Arial"/>
            </a:endParaRPr>
          </a:p>
          <a:p>
            <a:pPr indent="-431800" lvl="2" marL="1295400" marR="0" rtl="0" algn="l">
              <a:lnSpc>
                <a:spcPct val="150000"/>
              </a:lnSpc>
              <a:spcBef>
                <a:spcPts val="0"/>
              </a:spcBef>
              <a:spcAft>
                <a:spcPts val="0"/>
              </a:spcAft>
              <a:buClr>
                <a:srgbClr val="000000"/>
              </a:buClr>
              <a:buSzPts val="3000"/>
              <a:buFont typeface="Arial"/>
              <a:buChar char="⚬"/>
            </a:pPr>
            <a:r>
              <a:rPr b="0" i="0" lang="en-US" sz="3000" u="none" cap="none" strike="noStrike">
                <a:solidFill>
                  <a:srgbClr val="000000"/>
                </a:solidFill>
                <a:latin typeface="Arial"/>
                <a:ea typeface="Arial"/>
                <a:cs typeface="Arial"/>
                <a:sym typeface="Arial"/>
              </a:rPr>
              <a:t>Giao tiếp</a:t>
            </a:r>
            <a:endParaRPr b="0" i="0" sz="3000" u="none" cap="none" strike="noStrike">
              <a:solidFill>
                <a:srgbClr val="000000"/>
              </a:solidFill>
              <a:latin typeface="Arial"/>
              <a:ea typeface="Arial"/>
              <a:cs typeface="Arial"/>
              <a:sym typeface="Arial"/>
            </a:endParaRPr>
          </a:p>
        </p:txBody>
      </p:sp>
      <p:cxnSp>
        <p:nvCxnSpPr>
          <p:cNvPr id="204" name="Google Shape;204;p14"/>
          <p:cNvCxnSpPr/>
          <p:nvPr/>
        </p:nvCxnSpPr>
        <p:spPr>
          <a:xfrm>
            <a:off x="7142907" y="3486150"/>
            <a:ext cx="0" cy="3314700"/>
          </a:xfrm>
          <a:prstGeom prst="straightConnector1">
            <a:avLst/>
          </a:prstGeom>
          <a:noFill/>
          <a:ln cap="flat" cmpd="sng" w="38100">
            <a:solidFill>
              <a:srgbClr val="3849A2"/>
            </a:solidFill>
            <a:prstDash val="lgDash"/>
            <a:round/>
            <a:headEnd len="sm" w="sm" type="none"/>
            <a:tailEnd len="sm" w="sm" type="none"/>
          </a:ln>
        </p:spPr>
      </p:cxnSp>
      <p:cxnSp>
        <p:nvCxnSpPr>
          <p:cNvPr id="205" name="Google Shape;205;p14"/>
          <p:cNvCxnSpPr/>
          <p:nvPr/>
        </p:nvCxnSpPr>
        <p:spPr>
          <a:xfrm>
            <a:off x="11745641" y="3486150"/>
            <a:ext cx="0" cy="3314700"/>
          </a:xfrm>
          <a:prstGeom prst="straightConnector1">
            <a:avLst/>
          </a:prstGeom>
          <a:noFill/>
          <a:ln cap="flat" cmpd="sng" w="38100">
            <a:solidFill>
              <a:srgbClr val="3849A2"/>
            </a:solidFill>
            <a:prstDash val="lgDash"/>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xEl>
                                              <p:pRg end="0" st="0"/>
                                            </p:txEl>
                                          </p:spTgt>
                                        </p:tgtEl>
                                        <p:attrNameLst>
                                          <p:attrName>style.visibility</p:attrName>
                                        </p:attrNameLst>
                                      </p:cBhvr>
                                      <p:to>
                                        <p:strVal val="visible"/>
                                      </p:to>
                                    </p:set>
                                    <p:animEffect filter="fade" transition="in">
                                      <p:cBhvr>
                                        <p:cTn dur="500"/>
                                        <p:tgtEl>
                                          <p:spTgt spid="2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xEl>
                                              <p:pRg end="1" st="1"/>
                                            </p:txEl>
                                          </p:spTgt>
                                        </p:tgtEl>
                                        <p:attrNameLst>
                                          <p:attrName>style.visibility</p:attrName>
                                        </p:attrNameLst>
                                      </p:cBhvr>
                                      <p:to>
                                        <p:strVal val="visible"/>
                                      </p:to>
                                    </p:set>
                                    <p:animEffect filter="fade" transition="in">
                                      <p:cBhvr>
                                        <p:cTn dur="500"/>
                                        <p:tgtEl>
                                          <p:spTgt spid="20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xEl>
                                              <p:pRg end="2" st="2"/>
                                            </p:txEl>
                                          </p:spTgt>
                                        </p:tgtEl>
                                        <p:attrNameLst>
                                          <p:attrName>style.visibility</p:attrName>
                                        </p:attrNameLst>
                                      </p:cBhvr>
                                      <p:to>
                                        <p:strVal val="visible"/>
                                      </p:to>
                                    </p:set>
                                    <p:animEffect filter="fade" transition="in">
                                      <p:cBhvr>
                                        <p:cTn dur="500"/>
                                        <p:tgtEl>
                                          <p:spTgt spid="20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xEl>
                                              <p:pRg end="3" st="3"/>
                                            </p:txEl>
                                          </p:spTgt>
                                        </p:tgtEl>
                                        <p:attrNameLst>
                                          <p:attrName>style.visibility</p:attrName>
                                        </p:attrNameLst>
                                      </p:cBhvr>
                                      <p:to>
                                        <p:strVal val="visible"/>
                                      </p:to>
                                    </p:set>
                                    <p:animEffect filter="fade" transition="in">
                                      <p:cBhvr>
                                        <p:cTn dur="500"/>
                                        <p:tgtEl>
                                          <p:spTgt spid="20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xEl>
                                              <p:pRg end="4" st="4"/>
                                            </p:txEl>
                                          </p:spTgt>
                                        </p:tgtEl>
                                        <p:attrNameLst>
                                          <p:attrName>style.visibility</p:attrName>
                                        </p:attrNameLst>
                                      </p:cBhvr>
                                      <p:to>
                                        <p:strVal val="visible"/>
                                      </p:to>
                                    </p:set>
                                    <p:animEffect filter="fade" transition="in">
                                      <p:cBhvr>
                                        <p:cTn dur="500"/>
                                        <p:tgtEl>
                                          <p:spTgt spid="20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descr="A diagram of a diagram" id="211" name="Google Shape;211;p15"/>
          <p:cNvPicPr preferRelativeResize="0"/>
          <p:nvPr/>
        </p:nvPicPr>
        <p:blipFill rotWithShape="1">
          <a:blip r:embed="rId3">
            <a:alphaModFix/>
          </a:blip>
          <a:srcRect b="0" l="0" r="0" t="0"/>
          <a:stretch/>
        </p:blipFill>
        <p:spPr>
          <a:xfrm>
            <a:off x="-716462" y="1257300"/>
            <a:ext cx="19720924" cy="8382000"/>
          </a:xfrm>
          <a:prstGeom prst="rect">
            <a:avLst/>
          </a:prstGeom>
          <a:noFill/>
          <a:ln>
            <a:noFill/>
          </a:ln>
        </p:spPr>
      </p:pic>
      <p:sp>
        <p:nvSpPr>
          <p:cNvPr id="212" name="Google Shape;212;p15"/>
          <p:cNvSpPr txBox="1"/>
          <p:nvPr/>
        </p:nvSpPr>
        <p:spPr>
          <a:xfrm>
            <a:off x="4705100" y="9029700"/>
            <a:ext cx="8877799" cy="495300"/>
          </a:xfrm>
          <a:prstGeom prst="rect">
            <a:avLst/>
          </a:prstGeom>
          <a:noFill/>
          <a:ln>
            <a:noFill/>
          </a:ln>
        </p:spPr>
        <p:txBody>
          <a:bodyPr anchorCtr="0" anchor="t" bIns="0" lIns="0" spcFirstLastPara="1" rIns="0" wrap="square" tIns="0">
            <a:spAutoFit/>
          </a:bodyPr>
          <a:lstStyle/>
          <a:p>
            <a:pPr indent="0" lvl="0" marL="0" marR="0" rtl="0" algn="ctr">
              <a:lnSpc>
                <a:spcPct val="150020"/>
              </a:lnSpc>
              <a:spcBef>
                <a:spcPts val="0"/>
              </a:spcBef>
              <a:spcAft>
                <a:spcPts val="0"/>
              </a:spcAft>
              <a:buNone/>
            </a:pPr>
            <a:r>
              <a:rPr lang="en-US" sz="2499">
                <a:solidFill>
                  <a:srgbClr val="202020"/>
                </a:solidFill>
                <a:latin typeface="Arial"/>
                <a:ea typeface="Arial"/>
                <a:cs typeface="Arial"/>
                <a:sym typeface="Arial"/>
              </a:rPr>
              <a:t>Hình 14: Sơ đồ giải thuật của máy bladecoating</a:t>
            </a:r>
            <a:endParaRPr sz="2499">
              <a:solidFill>
                <a:srgbClr val="202020"/>
              </a:solidFill>
              <a:latin typeface="Arial"/>
              <a:ea typeface="Arial"/>
              <a:cs typeface="Arial"/>
              <a:sym typeface="Arial"/>
            </a:endParaRPr>
          </a:p>
        </p:txBody>
      </p:sp>
      <p:sp>
        <p:nvSpPr>
          <p:cNvPr id="213" name="Google Shape;213;p15"/>
          <p:cNvSpPr txBox="1"/>
          <p:nvPr/>
        </p:nvSpPr>
        <p:spPr>
          <a:xfrm>
            <a:off x="632731" y="495300"/>
            <a:ext cx="16116686" cy="9906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US" sz="6000">
                <a:solidFill>
                  <a:srgbClr val="3849A2"/>
                </a:solidFill>
                <a:latin typeface="Maven Pro Black"/>
                <a:ea typeface="Maven Pro Black"/>
                <a:cs typeface="Maven Pro Black"/>
                <a:sym typeface="Maven Pro Black"/>
              </a:rPr>
              <a:t>Phần mềm</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6"/>
          <p:cNvSpPr/>
          <p:nvPr/>
        </p:nvSpPr>
        <p:spPr>
          <a:xfrm>
            <a:off x="3411522" y="1485900"/>
            <a:ext cx="11464955" cy="7810500"/>
          </a:xfrm>
          <a:custGeom>
            <a:rect b="b" l="l" r="r" t="t"/>
            <a:pathLst>
              <a:path extrusionOk="0" h="5852059" w="8590179">
                <a:moveTo>
                  <a:pt x="0" y="0"/>
                </a:moveTo>
                <a:lnTo>
                  <a:pt x="8590178" y="0"/>
                </a:lnTo>
                <a:lnTo>
                  <a:pt x="8590178" y="5852059"/>
                </a:lnTo>
                <a:lnTo>
                  <a:pt x="0" y="5852059"/>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 name="Google Shape;220;p16"/>
          <p:cNvSpPr txBox="1"/>
          <p:nvPr/>
        </p:nvSpPr>
        <p:spPr>
          <a:xfrm>
            <a:off x="4705099" y="9296400"/>
            <a:ext cx="8877799" cy="495300"/>
          </a:xfrm>
          <a:prstGeom prst="rect">
            <a:avLst/>
          </a:prstGeom>
          <a:noFill/>
          <a:ln>
            <a:noFill/>
          </a:ln>
        </p:spPr>
        <p:txBody>
          <a:bodyPr anchorCtr="0" anchor="t" bIns="0" lIns="0" spcFirstLastPara="1" rIns="0" wrap="square" tIns="0">
            <a:spAutoFit/>
          </a:bodyPr>
          <a:lstStyle/>
          <a:p>
            <a:pPr indent="0" lvl="0" marL="0" marR="0" rtl="0" algn="ctr">
              <a:lnSpc>
                <a:spcPct val="150020"/>
              </a:lnSpc>
              <a:spcBef>
                <a:spcPts val="0"/>
              </a:spcBef>
              <a:spcAft>
                <a:spcPts val="0"/>
              </a:spcAft>
              <a:buNone/>
            </a:pPr>
            <a:r>
              <a:rPr lang="en-US" sz="2499">
                <a:solidFill>
                  <a:srgbClr val="202020"/>
                </a:solidFill>
                <a:latin typeface="Arial"/>
                <a:ea typeface="Arial"/>
                <a:cs typeface="Arial"/>
                <a:sym typeface="Arial"/>
              </a:rPr>
              <a:t>Hình 15: Giao diện ứng dụng blade-coating trên web</a:t>
            </a:r>
            <a:endParaRPr/>
          </a:p>
        </p:txBody>
      </p:sp>
      <p:sp>
        <p:nvSpPr>
          <p:cNvPr id="221" name="Google Shape;221;p16"/>
          <p:cNvSpPr txBox="1"/>
          <p:nvPr/>
        </p:nvSpPr>
        <p:spPr>
          <a:xfrm>
            <a:off x="632731" y="495300"/>
            <a:ext cx="16116686" cy="9906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US" sz="6000">
                <a:solidFill>
                  <a:srgbClr val="3849A2"/>
                </a:solidFill>
                <a:latin typeface="Maven Pro Black"/>
                <a:ea typeface="Maven Pro Black"/>
                <a:cs typeface="Maven Pro Black"/>
                <a:sym typeface="Maven Pro Black"/>
              </a:rPr>
              <a:t>Phần mềm</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17"/>
          <p:cNvSpPr txBox="1"/>
          <p:nvPr/>
        </p:nvSpPr>
        <p:spPr>
          <a:xfrm>
            <a:off x="4724153" y="9175082"/>
            <a:ext cx="8877799" cy="428835"/>
          </a:xfrm>
          <a:prstGeom prst="rect">
            <a:avLst/>
          </a:prstGeom>
          <a:noFill/>
          <a:ln>
            <a:noFill/>
          </a:ln>
        </p:spPr>
        <p:txBody>
          <a:bodyPr anchorCtr="0" anchor="t" bIns="0" lIns="0" spcFirstLastPara="1" rIns="0" wrap="square" tIns="0">
            <a:spAutoFit/>
          </a:bodyPr>
          <a:lstStyle/>
          <a:p>
            <a:pPr indent="0" lvl="0" marL="0" marR="0" rtl="0" algn="ctr">
              <a:lnSpc>
                <a:spcPct val="150020"/>
              </a:lnSpc>
              <a:spcBef>
                <a:spcPts val="0"/>
              </a:spcBef>
              <a:spcAft>
                <a:spcPts val="0"/>
              </a:spcAft>
              <a:buNone/>
            </a:pPr>
            <a:r>
              <a:rPr lang="en-US" sz="2499">
                <a:solidFill>
                  <a:srgbClr val="202020"/>
                </a:solidFill>
                <a:latin typeface="Arial"/>
                <a:ea typeface="Arial"/>
                <a:cs typeface="Arial"/>
                <a:sym typeface="Arial"/>
              </a:rPr>
              <a:t>Hình 16: Giao diện kết nối wifi blade-coating trên web</a:t>
            </a:r>
            <a:endParaRPr/>
          </a:p>
        </p:txBody>
      </p:sp>
      <p:sp>
        <p:nvSpPr>
          <p:cNvPr id="227" name="Google Shape;227;p17"/>
          <p:cNvSpPr txBox="1"/>
          <p:nvPr/>
        </p:nvSpPr>
        <p:spPr>
          <a:xfrm>
            <a:off x="632731" y="495300"/>
            <a:ext cx="16116686" cy="9906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US" sz="6000">
                <a:solidFill>
                  <a:srgbClr val="3849A2"/>
                </a:solidFill>
                <a:latin typeface="Maven Pro Black"/>
                <a:ea typeface="Maven Pro Black"/>
                <a:cs typeface="Maven Pro Black"/>
                <a:sym typeface="Maven Pro Black"/>
              </a:rPr>
              <a:t>Phần mềm</a:t>
            </a:r>
            <a:endParaRPr/>
          </a:p>
        </p:txBody>
      </p:sp>
      <p:pic>
        <p:nvPicPr>
          <p:cNvPr descr="A screenshot of a phone&#10;&#10;AI-generated content may be incorrect." id="228" name="Google Shape;228;p17"/>
          <p:cNvPicPr preferRelativeResize="0"/>
          <p:nvPr/>
        </p:nvPicPr>
        <p:blipFill rotWithShape="1">
          <a:blip r:embed="rId3">
            <a:alphaModFix/>
          </a:blip>
          <a:srcRect b="0" l="0" r="0" t="0"/>
          <a:stretch/>
        </p:blipFill>
        <p:spPr>
          <a:xfrm>
            <a:off x="4576963" y="1524467"/>
            <a:ext cx="4423681" cy="7650615"/>
          </a:xfrm>
          <a:prstGeom prst="rect">
            <a:avLst/>
          </a:prstGeom>
          <a:noFill/>
          <a:ln>
            <a:noFill/>
          </a:ln>
        </p:spPr>
      </p:pic>
      <p:pic>
        <p:nvPicPr>
          <p:cNvPr descr="A screenshot of a phone&#10;&#10;AI-generated content may be incorrect." id="229" name="Google Shape;229;p17"/>
          <p:cNvPicPr preferRelativeResize="0"/>
          <p:nvPr/>
        </p:nvPicPr>
        <p:blipFill rotWithShape="1">
          <a:blip r:embed="rId4">
            <a:alphaModFix/>
          </a:blip>
          <a:srcRect b="0" l="0" r="0" t="0"/>
          <a:stretch/>
        </p:blipFill>
        <p:spPr>
          <a:xfrm>
            <a:off x="9686540" y="1524467"/>
            <a:ext cx="4466885" cy="761204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p:nvPr/>
        </p:nvSpPr>
        <p:spPr>
          <a:xfrm>
            <a:off x="3029086" y="5869843"/>
            <a:ext cx="1111849" cy="548936"/>
          </a:xfrm>
          <a:custGeom>
            <a:rect b="b" l="l" r="r" t="t"/>
            <a:pathLst>
              <a:path extrusionOk="0" h="548936" w="1111849">
                <a:moveTo>
                  <a:pt x="0" y="0"/>
                </a:moveTo>
                <a:lnTo>
                  <a:pt x="1111850" y="0"/>
                </a:lnTo>
                <a:lnTo>
                  <a:pt x="1111850" y="548936"/>
                </a:lnTo>
                <a:lnTo>
                  <a:pt x="0" y="548936"/>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5" name="Google Shape;235;p18"/>
          <p:cNvSpPr txBox="1"/>
          <p:nvPr/>
        </p:nvSpPr>
        <p:spPr>
          <a:xfrm>
            <a:off x="1812973" y="6036658"/>
            <a:ext cx="1017000" cy="291600"/>
          </a:xfrm>
          <a:prstGeom prst="rect">
            <a:avLst/>
          </a:prstGeom>
          <a:noFill/>
          <a:ln>
            <a:noFill/>
          </a:ln>
        </p:spPr>
        <p:txBody>
          <a:bodyPr anchorCtr="0" anchor="t" bIns="0" lIns="0" spcFirstLastPara="1" rIns="0" wrap="square" tIns="0">
            <a:spAutoFit/>
          </a:bodyPr>
          <a:lstStyle/>
          <a:p>
            <a:pPr indent="0" lvl="0" marL="0" marR="0" rtl="0" algn="ctr">
              <a:lnSpc>
                <a:spcPct val="130026"/>
              </a:lnSpc>
              <a:spcBef>
                <a:spcPts val="0"/>
              </a:spcBef>
              <a:spcAft>
                <a:spcPts val="0"/>
              </a:spcAft>
              <a:buNone/>
            </a:pPr>
            <a:r>
              <a:rPr lang="en-US" sz="1895">
                <a:solidFill>
                  <a:srgbClr val="000000"/>
                </a:solidFill>
                <a:latin typeface="Arial"/>
                <a:ea typeface="Arial"/>
                <a:cs typeface="Arial"/>
                <a:sym typeface="Arial"/>
              </a:rPr>
              <a:t>8g PVA</a:t>
            </a:r>
            <a:endParaRPr/>
          </a:p>
        </p:txBody>
      </p:sp>
      <p:sp>
        <p:nvSpPr>
          <p:cNvPr id="236" name="Google Shape;236;p18"/>
          <p:cNvSpPr txBox="1"/>
          <p:nvPr/>
        </p:nvSpPr>
        <p:spPr>
          <a:xfrm>
            <a:off x="4359651" y="7612490"/>
            <a:ext cx="8877799" cy="428835"/>
          </a:xfrm>
          <a:prstGeom prst="rect">
            <a:avLst/>
          </a:prstGeom>
          <a:noFill/>
          <a:ln>
            <a:noFill/>
          </a:ln>
        </p:spPr>
        <p:txBody>
          <a:bodyPr anchorCtr="0" anchor="t" bIns="0" lIns="0" spcFirstLastPara="1" rIns="0" wrap="square" tIns="0">
            <a:spAutoFit/>
          </a:bodyPr>
          <a:lstStyle/>
          <a:p>
            <a:pPr indent="0" lvl="0" marL="0" marR="0" rtl="0" algn="ctr">
              <a:lnSpc>
                <a:spcPct val="150020"/>
              </a:lnSpc>
              <a:spcBef>
                <a:spcPts val="0"/>
              </a:spcBef>
              <a:spcAft>
                <a:spcPts val="0"/>
              </a:spcAft>
              <a:buNone/>
            </a:pPr>
            <a:r>
              <a:rPr lang="en-US" sz="2499">
                <a:solidFill>
                  <a:srgbClr val="202020"/>
                </a:solidFill>
                <a:latin typeface="Arial"/>
                <a:ea typeface="Arial"/>
                <a:cs typeface="Arial"/>
                <a:sym typeface="Arial"/>
              </a:rPr>
              <a:t>Hình 17: Quy trình chế tạo màng PVA blade-coating</a:t>
            </a:r>
            <a:endParaRPr/>
          </a:p>
        </p:txBody>
      </p:sp>
      <p:sp>
        <p:nvSpPr>
          <p:cNvPr id="237" name="Google Shape;237;p18"/>
          <p:cNvSpPr txBox="1"/>
          <p:nvPr/>
        </p:nvSpPr>
        <p:spPr>
          <a:xfrm>
            <a:off x="14245604" y="1790657"/>
            <a:ext cx="1764319" cy="495300"/>
          </a:xfrm>
          <a:prstGeom prst="rect">
            <a:avLst/>
          </a:prstGeom>
          <a:noFill/>
          <a:ln>
            <a:noFill/>
          </a:ln>
        </p:spPr>
        <p:txBody>
          <a:bodyPr anchorCtr="0" anchor="t" bIns="0" lIns="0" spcFirstLastPara="1" rIns="0" wrap="square" tIns="0">
            <a:spAutoFit/>
          </a:bodyPr>
          <a:lstStyle/>
          <a:p>
            <a:pPr indent="0" lvl="0" marL="0" marR="0" rtl="0" algn="ctr">
              <a:lnSpc>
                <a:spcPct val="150020"/>
              </a:lnSpc>
              <a:spcBef>
                <a:spcPts val="0"/>
              </a:spcBef>
              <a:spcAft>
                <a:spcPts val="0"/>
              </a:spcAft>
              <a:buNone/>
            </a:pPr>
            <a:r>
              <a:rPr lang="en-US" sz="2499">
                <a:solidFill>
                  <a:srgbClr val="FFFFFF"/>
                </a:solidFill>
                <a:latin typeface="Arial"/>
                <a:ea typeface="Arial"/>
                <a:cs typeface="Arial"/>
                <a:sym typeface="Arial"/>
              </a:rPr>
              <a:t>PVA 10%</a:t>
            </a:r>
            <a:endParaRPr/>
          </a:p>
        </p:txBody>
      </p:sp>
      <p:sp>
        <p:nvSpPr>
          <p:cNvPr id="238" name="Google Shape;238;p18"/>
          <p:cNvSpPr txBox="1"/>
          <p:nvPr/>
        </p:nvSpPr>
        <p:spPr>
          <a:xfrm>
            <a:off x="727981" y="495300"/>
            <a:ext cx="15708946" cy="1915524"/>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US" sz="6000">
                <a:solidFill>
                  <a:srgbClr val="3849A2"/>
                </a:solidFill>
                <a:latin typeface="Maven Pro Black"/>
                <a:ea typeface="Maven Pro Black"/>
                <a:cs typeface="Maven Pro Black"/>
                <a:sym typeface="Maven Pro Black"/>
              </a:rPr>
              <a:t>III. Ứng dụng máy sơn phủ trong linh kiện chuyển đổi điện năng</a:t>
            </a:r>
            <a:endParaRPr b="1" sz="6000">
              <a:solidFill>
                <a:srgbClr val="3849A2"/>
              </a:solidFill>
              <a:latin typeface="Maven Pro Black"/>
              <a:ea typeface="Maven Pro Black"/>
              <a:cs typeface="Maven Pro Black"/>
              <a:sym typeface="Maven Pro Black"/>
            </a:endParaRPr>
          </a:p>
        </p:txBody>
      </p:sp>
      <p:sp>
        <p:nvSpPr>
          <p:cNvPr id="239" name="Google Shape;239;p18"/>
          <p:cNvSpPr/>
          <p:nvPr/>
        </p:nvSpPr>
        <p:spPr>
          <a:xfrm>
            <a:off x="5165817" y="4741097"/>
            <a:ext cx="824753" cy="969955"/>
          </a:xfrm>
          <a:custGeom>
            <a:rect b="b" l="l" r="r" t="t"/>
            <a:pathLst>
              <a:path extrusionOk="0" h="969955" w="824753">
                <a:moveTo>
                  <a:pt x="0" y="0"/>
                </a:moveTo>
                <a:lnTo>
                  <a:pt x="824753" y="0"/>
                </a:lnTo>
                <a:lnTo>
                  <a:pt x="824753" y="969956"/>
                </a:lnTo>
                <a:lnTo>
                  <a:pt x="0" y="969956"/>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 name="Google Shape;240;p18"/>
          <p:cNvSpPr/>
          <p:nvPr/>
        </p:nvSpPr>
        <p:spPr>
          <a:xfrm>
            <a:off x="9713774" y="4741097"/>
            <a:ext cx="824753" cy="969955"/>
          </a:xfrm>
          <a:custGeom>
            <a:rect b="b" l="l" r="r" t="t"/>
            <a:pathLst>
              <a:path extrusionOk="0" h="969955" w="824753">
                <a:moveTo>
                  <a:pt x="0" y="0"/>
                </a:moveTo>
                <a:lnTo>
                  <a:pt x="824752" y="0"/>
                </a:lnTo>
                <a:lnTo>
                  <a:pt x="824752" y="969956"/>
                </a:lnTo>
                <a:lnTo>
                  <a:pt x="0" y="96995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 name="Google Shape;241;p18"/>
          <p:cNvSpPr/>
          <p:nvPr/>
        </p:nvSpPr>
        <p:spPr>
          <a:xfrm>
            <a:off x="7112816" y="4306886"/>
            <a:ext cx="1431550" cy="1404167"/>
          </a:xfrm>
          <a:custGeom>
            <a:rect b="b" l="l" r="r" t="t"/>
            <a:pathLst>
              <a:path extrusionOk="0" h="1404167" w="1431550">
                <a:moveTo>
                  <a:pt x="0" y="0"/>
                </a:moveTo>
                <a:lnTo>
                  <a:pt x="1431551" y="0"/>
                </a:lnTo>
                <a:lnTo>
                  <a:pt x="1431551" y="1404167"/>
                </a:lnTo>
                <a:lnTo>
                  <a:pt x="0" y="1404167"/>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42" name="Google Shape;242;p18"/>
          <p:cNvCxnSpPr/>
          <p:nvPr/>
        </p:nvCxnSpPr>
        <p:spPr>
          <a:xfrm>
            <a:off x="6287872" y="5337390"/>
            <a:ext cx="599009" cy="0"/>
          </a:xfrm>
          <a:prstGeom prst="straightConnector1">
            <a:avLst/>
          </a:prstGeom>
          <a:noFill/>
          <a:ln cap="flat" cmpd="sng" w="28575">
            <a:solidFill>
              <a:srgbClr val="000000"/>
            </a:solidFill>
            <a:prstDash val="solid"/>
            <a:round/>
            <a:headEnd len="sm" w="sm" type="none"/>
            <a:tailEnd len="med" w="med" type="triangle"/>
          </a:ln>
        </p:spPr>
      </p:cxnSp>
      <p:cxnSp>
        <p:nvCxnSpPr>
          <p:cNvPr id="243" name="Google Shape;243;p18"/>
          <p:cNvCxnSpPr/>
          <p:nvPr/>
        </p:nvCxnSpPr>
        <p:spPr>
          <a:xfrm>
            <a:off x="8927480" y="5313315"/>
            <a:ext cx="599009" cy="0"/>
          </a:xfrm>
          <a:prstGeom prst="straightConnector1">
            <a:avLst/>
          </a:prstGeom>
          <a:noFill/>
          <a:ln cap="flat" cmpd="sng" w="28575">
            <a:solidFill>
              <a:srgbClr val="000000"/>
            </a:solidFill>
            <a:prstDash val="solid"/>
            <a:round/>
            <a:headEnd len="sm" w="sm" type="none"/>
            <a:tailEnd len="med" w="med" type="triangle"/>
          </a:ln>
        </p:spPr>
      </p:cxnSp>
      <p:cxnSp>
        <p:nvCxnSpPr>
          <p:cNvPr id="244" name="Google Shape;244;p18"/>
          <p:cNvCxnSpPr/>
          <p:nvPr/>
        </p:nvCxnSpPr>
        <p:spPr>
          <a:xfrm>
            <a:off x="10761190" y="5313315"/>
            <a:ext cx="599009" cy="0"/>
          </a:xfrm>
          <a:prstGeom prst="straightConnector1">
            <a:avLst/>
          </a:prstGeom>
          <a:noFill/>
          <a:ln cap="flat" cmpd="sng" w="28575">
            <a:solidFill>
              <a:srgbClr val="000000"/>
            </a:solidFill>
            <a:prstDash val="solid"/>
            <a:round/>
            <a:headEnd len="sm" w="sm" type="none"/>
            <a:tailEnd len="med" w="med" type="triangle"/>
          </a:ln>
        </p:spPr>
      </p:cxnSp>
      <p:sp>
        <p:nvSpPr>
          <p:cNvPr id="245" name="Google Shape;245;p18"/>
          <p:cNvSpPr/>
          <p:nvPr/>
        </p:nvSpPr>
        <p:spPr>
          <a:xfrm>
            <a:off x="4635326" y="5325352"/>
            <a:ext cx="188251" cy="188251"/>
          </a:xfrm>
          <a:custGeom>
            <a:rect b="b" l="l" r="r" t="t"/>
            <a:pathLst>
              <a:path extrusionOk="0" h="188251" w="188251">
                <a:moveTo>
                  <a:pt x="0" y="0"/>
                </a:moveTo>
                <a:lnTo>
                  <a:pt x="188251" y="0"/>
                </a:lnTo>
                <a:lnTo>
                  <a:pt x="188251" y="188251"/>
                </a:lnTo>
                <a:lnTo>
                  <a:pt x="0" y="188251"/>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 name="Google Shape;246;p18"/>
          <p:cNvSpPr txBox="1"/>
          <p:nvPr/>
        </p:nvSpPr>
        <p:spPr>
          <a:xfrm>
            <a:off x="5063298" y="5957575"/>
            <a:ext cx="1029791" cy="338231"/>
          </a:xfrm>
          <a:prstGeom prst="rect">
            <a:avLst/>
          </a:prstGeom>
          <a:noFill/>
          <a:ln>
            <a:noFill/>
          </a:ln>
        </p:spPr>
        <p:txBody>
          <a:bodyPr anchorCtr="0" anchor="t" bIns="0" lIns="0" spcFirstLastPara="1" rIns="0" wrap="square" tIns="0">
            <a:spAutoFit/>
          </a:bodyPr>
          <a:lstStyle/>
          <a:p>
            <a:pPr indent="0" lvl="0" marL="0" marR="0" rtl="0" algn="ctr">
              <a:lnSpc>
                <a:spcPct val="130026"/>
              </a:lnSpc>
              <a:spcBef>
                <a:spcPts val="0"/>
              </a:spcBef>
              <a:spcAft>
                <a:spcPts val="0"/>
              </a:spcAft>
              <a:buNone/>
            </a:pPr>
            <a:r>
              <a:rPr lang="en-US" sz="1895">
                <a:solidFill>
                  <a:srgbClr val="000000"/>
                </a:solidFill>
                <a:latin typeface="Arial"/>
                <a:ea typeface="Arial"/>
                <a:cs typeface="Arial"/>
                <a:sym typeface="Arial"/>
              </a:rPr>
              <a:t>80ml H₂O</a:t>
            </a:r>
            <a:endParaRPr/>
          </a:p>
        </p:txBody>
      </p:sp>
      <p:sp>
        <p:nvSpPr>
          <p:cNvPr id="247" name="Google Shape;247;p18"/>
          <p:cNvSpPr txBox="1"/>
          <p:nvPr/>
        </p:nvSpPr>
        <p:spPr>
          <a:xfrm>
            <a:off x="6858633" y="5957575"/>
            <a:ext cx="1939918" cy="295787"/>
          </a:xfrm>
          <a:prstGeom prst="rect">
            <a:avLst/>
          </a:prstGeom>
          <a:noFill/>
          <a:ln>
            <a:noFill/>
          </a:ln>
        </p:spPr>
        <p:txBody>
          <a:bodyPr anchorCtr="0" anchor="t" bIns="0" lIns="0" spcFirstLastPara="1" rIns="0" wrap="square" tIns="0">
            <a:spAutoFit/>
          </a:bodyPr>
          <a:lstStyle/>
          <a:p>
            <a:pPr indent="0" lvl="0" marL="0" marR="0" rtl="0" algn="ctr">
              <a:lnSpc>
                <a:spcPct val="130026"/>
              </a:lnSpc>
              <a:spcBef>
                <a:spcPts val="0"/>
              </a:spcBef>
              <a:spcAft>
                <a:spcPts val="0"/>
              </a:spcAft>
              <a:buNone/>
            </a:pPr>
            <a:r>
              <a:rPr lang="en-US" sz="1895">
                <a:solidFill>
                  <a:srgbClr val="000000"/>
                </a:solidFill>
                <a:latin typeface="Arial"/>
                <a:ea typeface="Arial"/>
                <a:cs typeface="Arial"/>
                <a:sym typeface="Arial"/>
              </a:rPr>
              <a:t>600 rpm, 8h, 90⁰C</a:t>
            </a:r>
            <a:endParaRPr/>
          </a:p>
        </p:txBody>
      </p:sp>
      <p:sp>
        <p:nvSpPr>
          <p:cNvPr id="248" name="Google Shape;248;p18"/>
          <p:cNvSpPr txBox="1"/>
          <p:nvPr/>
        </p:nvSpPr>
        <p:spPr>
          <a:xfrm>
            <a:off x="9491110" y="5957575"/>
            <a:ext cx="1270079" cy="338231"/>
          </a:xfrm>
          <a:prstGeom prst="rect">
            <a:avLst/>
          </a:prstGeom>
          <a:noFill/>
          <a:ln>
            <a:noFill/>
          </a:ln>
        </p:spPr>
        <p:txBody>
          <a:bodyPr anchorCtr="0" anchor="t" bIns="0" lIns="0" spcFirstLastPara="1" rIns="0" wrap="square" tIns="0">
            <a:spAutoFit/>
          </a:bodyPr>
          <a:lstStyle/>
          <a:p>
            <a:pPr indent="0" lvl="0" marL="0" marR="0" rtl="0" algn="ctr">
              <a:lnSpc>
                <a:spcPct val="130026"/>
              </a:lnSpc>
              <a:spcBef>
                <a:spcPts val="0"/>
              </a:spcBef>
              <a:spcAft>
                <a:spcPts val="0"/>
              </a:spcAft>
              <a:buNone/>
            </a:pPr>
            <a:r>
              <a:rPr lang="en-US" sz="1895">
                <a:solidFill>
                  <a:srgbClr val="000000"/>
                </a:solidFill>
                <a:latin typeface="Arial"/>
                <a:ea typeface="Arial"/>
                <a:cs typeface="Arial"/>
                <a:sym typeface="Arial"/>
              </a:rPr>
              <a:t>Dung dịch</a:t>
            </a:r>
            <a:endParaRPr/>
          </a:p>
        </p:txBody>
      </p:sp>
      <p:sp>
        <p:nvSpPr>
          <p:cNvPr id="249" name="Google Shape;249;p18"/>
          <p:cNvSpPr txBox="1"/>
          <p:nvPr/>
        </p:nvSpPr>
        <p:spPr>
          <a:xfrm>
            <a:off x="11794898" y="5914673"/>
            <a:ext cx="1640123" cy="338231"/>
          </a:xfrm>
          <a:prstGeom prst="rect">
            <a:avLst/>
          </a:prstGeom>
          <a:noFill/>
          <a:ln>
            <a:noFill/>
          </a:ln>
        </p:spPr>
        <p:txBody>
          <a:bodyPr anchorCtr="0" anchor="t" bIns="0" lIns="0" spcFirstLastPara="1" rIns="0" wrap="square" tIns="0">
            <a:spAutoFit/>
          </a:bodyPr>
          <a:lstStyle/>
          <a:p>
            <a:pPr indent="0" lvl="0" marL="0" marR="0" rtl="0" algn="ctr">
              <a:lnSpc>
                <a:spcPct val="130026"/>
              </a:lnSpc>
              <a:spcBef>
                <a:spcPts val="0"/>
              </a:spcBef>
              <a:spcAft>
                <a:spcPts val="0"/>
              </a:spcAft>
              <a:buNone/>
            </a:pPr>
            <a:r>
              <a:rPr lang="en-US" sz="1895">
                <a:solidFill>
                  <a:srgbClr val="000000"/>
                </a:solidFill>
                <a:latin typeface="Arial"/>
                <a:ea typeface="Arial"/>
                <a:cs typeface="Arial"/>
                <a:sym typeface="Arial"/>
              </a:rPr>
              <a:t>Blade-coating</a:t>
            </a:r>
            <a:endParaRPr/>
          </a:p>
        </p:txBody>
      </p:sp>
      <p:pic>
        <p:nvPicPr>
          <p:cNvPr descr="A white printer with a blue screen" id="250" name="Google Shape;250;p18"/>
          <p:cNvPicPr preferRelativeResize="0"/>
          <p:nvPr/>
        </p:nvPicPr>
        <p:blipFill rotWithShape="1">
          <a:blip r:embed="rId8">
            <a:alphaModFix/>
          </a:blip>
          <a:srcRect b="0" l="0" r="0" t="0"/>
          <a:stretch/>
        </p:blipFill>
        <p:spPr>
          <a:xfrm>
            <a:off x="11159336" y="4518975"/>
            <a:ext cx="3530347" cy="1522176"/>
          </a:xfrm>
          <a:prstGeom prst="rect">
            <a:avLst/>
          </a:prstGeom>
          <a:noFill/>
          <a:ln>
            <a:noFill/>
          </a:ln>
        </p:spPr>
      </p:pic>
      <p:sp>
        <p:nvSpPr>
          <p:cNvPr id="251" name="Google Shape;251;p18"/>
          <p:cNvSpPr/>
          <p:nvPr/>
        </p:nvSpPr>
        <p:spPr>
          <a:xfrm>
            <a:off x="3029086" y="4420172"/>
            <a:ext cx="1111849" cy="548936"/>
          </a:xfrm>
          <a:custGeom>
            <a:rect b="b" l="l" r="r" t="t"/>
            <a:pathLst>
              <a:path extrusionOk="0" h="548936" w="1111849">
                <a:moveTo>
                  <a:pt x="0" y="0"/>
                </a:moveTo>
                <a:lnTo>
                  <a:pt x="1111850" y="0"/>
                </a:lnTo>
                <a:lnTo>
                  <a:pt x="1111850" y="548936"/>
                </a:lnTo>
                <a:lnTo>
                  <a:pt x="0" y="548936"/>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 name="Google Shape;252;p18"/>
          <p:cNvSpPr/>
          <p:nvPr/>
        </p:nvSpPr>
        <p:spPr>
          <a:xfrm>
            <a:off x="3031556" y="5165897"/>
            <a:ext cx="1111849" cy="548936"/>
          </a:xfrm>
          <a:custGeom>
            <a:rect b="b" l="l" r="r" t="t"/>
            <a:pathLst>
              <a:path extrusionOk="0" h="548936" w="1111849">
                <a:moveTo>
                  <a:pt x="0" y="0"/>
                </a:moveTo>
                <a:lnTo>
                  <a:pt x="1111850" y="0"/>
                </a:lnTo>
                <a:lnTo>
                  <a:pt x="1111850" y="548936"/>
                </a:lnTo>
                <a:lnTo>
                  <a:pt x="0" y="548936"/>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3" name="Google Shape;253;p18"/>
          <p:cNvSpPr txBox="1"/>
          <p:nvPr/>
        </p:nvSpPr>
        <p:spPr>
          <a:xfrm>
            <a:off x="1854014" y="4546746"/>
            <a:ext cx="1017000" cy="291600"/>
          </a:xfrm>
          <a:prstGeom prst="rect">
            <a:avLst/>
          </a:prstGeom>
          <a:noFill/>
          <a:ln>
            <a:noFill/>
          </a:ln>
        </p:spPr>
        <p:txBody>
          <a:bodyPr anchorCtr="0" anchor="t" bIns="0" lIns="0" spcFirstLastPara="1" rIns="0" wrap="square" tIns="0">
            <a:spAutoFit/>
          </a:bodyPr>
          <a:lstStyle/>
          <a:p>
            <a:pPr indent="0" lvl="0" marL="0" marR="0" rtl="0" algn="ctr">
              <a:lnSpc>
                <a:spcPct val="130026"/>
              </a:lnSpc>
              <a:spcBef>
                <a:spcPts val="0"/>
              </a:spcBef>
              <a:spcAft>
                <a:spcPts val="0"/>
              </a:spcAft>
              <a:buNone/>
            </a:pPr>
            <a:r>
              <a:rPr lang="en-US" sz="1895">
                <a:solidFill>
                  <a:srgbClr val="000000"/>
                </a:solidFill>
                <a:latin typeface="Arial"/>
                <a:ea typeface="Arial"/>
                <a:cs typeface="Arial"/>
                <a:sym typeface="Arial"/>
              </a:rPr>
              <a:t>6.4g PVA</a:t>
            </a:r>
            <a:endParaRPr/>
          </a:p>
        </p:txBody>
      </p:sp>
      <p:sp>
        <p:nvSpPr>
          <p:cNvPr id="254" name="Google Shape;254;p18"/>
          <p:cNvSpPr txBox="1"/>
          <p:nvPr/>
        </p:nvSpPr>
        <p:spPr>
          <a:xfrm>
            <a:off x="1815443" y="5292471"/>
            <a:ext cx="1017000" cy="291600"/>
          </a:xfrm>
          <a:prstGeom prst="rect">
            <a:avLst/>
          </a:prstGeom>
          <a:noFill/>
          <a:ln>
            <a:noFill/>
          </a:ln>
        </p:spPr>
        <p:txBody>
          <a:bodyPr anchorCtr="0" anchor="t" bIns="0" lIns="0" spcFirstLastPara="1" rIns="0" wrap="square" tIns="0">
            <a:spAutoFit/>
          </a:bodyPr>
          <a:lstStyle/>
          <a:p>
            <a:pPr indent="0" lvl="0" marL="0" marR="0" rtl="0" algn="ctr">
              <a:lnSpc>
                <a:spcPct val="130026"/>
              </a:lnSpc>
              <a:spcBef>
                <a:spcPts val="0"/>
              </a:spcBef>
              <a:spcAft>
                <a:spcPts val="0"/>
              </a:spcAft>
              <a:buNone/>
            </a:pPr>
            <a:r>
              <a:rPr lang="en-US" sz="1895">
                <a:solidFill>
                  <a:srgbClr val="000000"/>
                </a:solidFill>
                <a:latin typeface="Arial"/>
                <a:ea typeface="Arial"/>
                <a:cs typeface="Arial"/>
                <a:sym typeface="Arial"/>
              </a:rPr>
              <a:t>7.2g PVA</a:t>
            </a:r>
            <a:endParaRPr/>
          </a:p>
        </p:txBody>
      </p:sp>
      <p:sp>
        <p:nvSpPr>
          <p:cNvPr id="255" name="Google Shape;255;p18"/>
          <p:cNvSpPr txBox="1"/>
          <p:nvPr/>
        </p:nvSpPr>
        <p:spPr>
          <a:xfrm>
            <a:off x="1888042" y="6311410"/>
            <a:ext cx="1017000" cy="215400"/>
          </a:xfrm>
          <a:prstGeom prst="rect">
            <a:avLst/>
          </a:prstGeom>
          <a:noFill/>
          <a:ln>
            <a:noFill/>
          </a:ln>
        </p:spPr>
        <p:txBody>
          <a:bodyPr anchorCtr="0" anchor="t" bIns="0" lIns="0" spcFirstLastPara="1" rIns="0" wrap="square" tIns="0">
            <a:spAutoFit/>
          </a:bodyPr>
          <a:lstStyle/>
          <a:p>
            <a:pPr indent="0" lvl="0" marL="0" marR="0" rtl="0" algn="ctr">
              <a:lnSpc>
                <a:spcPct val="130026"/>
              </a:lnSpc>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19"/>
          <p:cNvSpPr txBox="1"/>
          <p:nvPr/>
        </p:nvSpPr>
        <p:spPr>
          <a:xfrm>
            <a:off x="14245604" y="1790657"/>
            <a:ext cx="1764319" cy="495300"/>
          </a:xfrm>
          <a:prstGeom prst="rect">
            <a:avLst/>
          </a:prstGeom>
          <a:noFill/>
          <a:ln>
            <a:noFill/>
          </a:ln>
        </p:spPr>
        <p:txBody>
          <a:bodyPr anchorCtr="0" anchor="t" bIns="0" lIns="0" spcFirstLastPara="1" rIns="0" wrap="square" tIns="0">
            <a:spAutoFit/>
          </a:bodyPr>
          <a:lstStyle/>
          <a:p>
            <a:pPr indent="0" lvl="0" marL="0" marR="0" rtl="0" algn="ctr">
              <a:lnSpc>
                <a:spcPct val="150020"/>
              </a:lnSpc>
              <a:spcBef>
                <a:spcPts val="0"/>
              </a:spcBef>
              <a:spcAft>
                <a:spcPts val="0"/>
              </a:spcAft>
              <a:buNone/>
            </a:pPr>
            <a:r>
              <a:rPr lang="en-US" sz="2499">
                <a:solidFill>
                  <a:srgbClr val="FFFFFF"/>
                </a:solidFill>
                <a:latin typeface="Arial"/>
                <a:ea typeface="Arial"/>
                <a:cs typeface="Arial"/>
                <a:sym typeface="Arial"/>
              </a:rPr>
              <a:t>PVA 10%</a:t>
            </a:r>
            <a:endParaRPr/>
          </a:p>
        </p:txBody>
      </p:sp>
      <p:sp>
        <p:nvSpPr>
          <p:cNvPr id="261" name="Google Shape;261;p19"/>
          <p:cNvSpPr txBox="1"/>
          <p:nvPr/>
        </p:nvSpPr>
        <p:spPr>
          <a:xfrm>
            <a:off x="727981" y="495300"/>
            <a:ext cx="15708946" cy="915251"/>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US" sz="6000">
                <a:solidFill>
                  <a:srgbClr val="3849A2"/>
                </a:solidFill>
                <a:latin typeface="Maven Pro Black"/>
                <a:ea typeface="Maven Pro Black"/>
                <a:cs typeface="Maven Pro Black"/>
                <a:sym typeface="Maven Pro Black"/>
              </a:rPr>
              <a:t>III. So sánh </a:t>
            </a:r>
            <a:endParaRPr/>
          </a:p>
        </p:txBody>
      </p:sp>
      <p:pic>
        <p:nvPicPr>
          <p:cNvPr id="262" name="Google Shape;262;p19"/>
          <p:cNvPicPr preferRelativeResize="0"/>
          <p:nvPr/>
        </p:nvPicPr>
        <p:blipFill rotWithShape="1">
          <a:blip r:embed="rId3">
            <a:alphaModFix/>
          </a:blip>
          <a:srcRect b="0" l="0" r="0" t="0"/>
          <a:stretch/>
        </p:blipFill>
        <p:spPr>
          <a:xfrm>
            <a:off x="-76200" y="723900"/>
            <a:ext cx="18897600" cy="7661189"/>
          </a:xfrm>
          <a:prstGeom prst="rect">
            <a:avLst/>
          </a:prstGeom>
          <a:noFill/>
          <a:ln>
            <a:noFill/>
          </a:ln>
        </p:spPr>
      </p:pic>
      <p:pic>
        <p:nvPicPr>
          <p:cNvPr descr="A blue liquid in a blue container&#10;&#10;AI-generated content may be incorrect." id="263" name="Google Shape;263;p19"/>
          <p:cNvPicPr preferRelativeResize="0"/>
          <p:nvPr/>
        </p:nvPicPr>
        <p:blipFill rotWithShape="1">
          <a:blip r:embed="rId4">
            <a:alphaModFix/>
          </a:blip>
          <a:srcRect b="0" l="0" r="0" t="0"/>
          <a:stretch/>
        </p:blipFill>
        <p:spPr>
          <a:xfrm>
            <a:off x="876301" y="5485293"/>
            <a:ext cx="1810379" cy="2647834"/>
          </a:xfrm>
          <a:prstGeom prst="rect">
            <a:avLst/>
          </a:prstGeom>
          <a:noFill/>
          <a:ln>
            <a:noFill/>
          </a:ln>
        </p:spPr>
      </p:pic>
      <p:pic>
        <p:nvPicPr>
          <p:cNvPr descr="A blue and white gradient&#10;&#10;AI-generated content may be incorrect." id="264" name="Google Shape;264;p19"/>
          <p:cNvPicPr preferRelativeResize="0"/>
          <p:nvPr/>
        </p:nvPicPr>
        <p:blipFill rotWithShape="1">
          <a:blip r:embed="rId5">
            <a:alphaModFix/>
          </a:blip>
          <a:srcRect b="0" l="0" r="0" t="0"/>
          <a:stretch/>
        </p:blipFill>
        <p:spPr>
          <a:xfrm>
            <a:off x="2926194" y="1982938"/>
            <a:ext cx="1752600" cy="2648443"/>
          </a:xfrm>
          <a:prstGeom prst="rect">
            <a:avLst/>
          </a:prstGeom>
          <a:noFill/>
          <a:ln>
            <a:noFill/>
          </a:ln>
        </p:spPr>
      </p:pic>
      <p:pic>
        <p:nvPicPr>
          <p:cNvPr descr="A blue liquid in a blue container&#10;&#10;AI-generated content may be incorrect." id="265" name="Google Shape;265;p19"/>
          <p:cNvPicPr preferRelativeResize="0"/>
          <p:nvPr/>
        </p:nvPicPr>
        <p:blipFill rotWithShape="1">
          <a:blip r:embed="rId4">
            <a:alphaModFix/>
          </a:blip>
          <a:srcRect b="0" l="0" r="0" t="0"/>
          <a:stretch/>
        </p:blipFill>
        <p:spPr>
          <a:xfrm>
            <a:off x="5029200" y="5448300"/>
            <a:ext cx="1810380" cy="2647835"/>
          </a:xfrm>
          <a:prstGeom prst="rect">
            <a:avLst/>
          </a:prstGeom>
          <a:noFill/>
          <a:ln>
            <a:noFill/>
          </a:ln>
        </p:spPr>
      </p:pic>
      <p:pic>
        <p:nvPicPr>
          <p:cNvPr descr="A blue and white background&#10;&#10;AI-generated content may be incorrect." id="266" name="Google Shape;266;p19"/>
          <p:cNvPicPr preferRelativeResize="0"/>
          <p:nvPr/>
        </p:nvPicPr>
        <p:blipFill rotWithShape="1">
          <a:blip r:embed="rId6">
            <a:alphaModFix/>
          </a:blip>
          <a:srcRect b="0" l="0" r="0" t="0"/>
          <a:stretch/>
        </p:blipFill>
        <p:spPr>
          <a:xfrm rot="5400000">
            <a:off x="6773333" y="2524328"/>
            <a:ext cx="2607734" cy="1676400"/>
          </a:xfrm>
          <a:prstGeom prst="rect">
            <a:avLst/>
          </a:prstGeom>
          <a:noFill/>
          <a:ln>
            <a:noFill/>
          </a:ln>
        </p:spPr>
      </p:pic>
      <p:pic>
        <p:nvPicPr>
          <p:cNvPr descr="A close-up of a blue sky&#10;&#10;AI-generated content may be incorrect." id="267" name="Google Shape;267;p19"/>
          <p:cNvPicPr preferRelativeResize="0"/>
          <p:nvPr/>
        </p:nvPicPr>
        <p:blipFill rotWithShape="1">
          <a:blip r:embed="rId7">
            <a:alphaModFix/>
          </a:blip>
          <a:srcRect b="0" l="0" r="0" t="0"/>
          <a:stretch/>
        </p:blipFill>
        <p:spPr>
          <a:xfrm>
            <a:off x="13335000" y="5448300"/>
            <a:ext cx="1735851" cy="2628888"/>
          </a:xfrm>
          <a:prstGeom prst="rect">
            <a:avLst/>
          </a:prstGeom>
          <a:noFill/>
          <a:ln>
            <a:noFill/>
          </a:ln>
        </p:spPr>
      </p:pic>
      <p:pic>
        <p:nvPicPr>
          <p:cNvPr descr="A blue and white painting&#10;&#10;AI-generated content may be incorrect." id="268" name="Google Shape;268;p19"/>
          <p:cNvPicPr preferRelativeResize="0"/>
          <p:nvPr/>
        </p:nvPicPr>
        <p:blipFill rotWithShape="1">
          <a:blip r:embed="rId8">
            <a:alphaModFix/>
          </a:blip>
          <a:srcRect b="0" l="0" r="0" t="0"/>
          <a:stretch/>
        </p:blipFill>
        <p:spPr>
          <a:xfrm>
            <a:off x="15492453" y="2068838"/>
            <a:ext cx="1878180" cy="2607734"/>
          </a:xfrm>
          <a:prstGeom prst="rect">
            <a:avLst/>
          </a:prstGeom>
          <a:noFill/>
          <a:ln>
            <a:noFill/>
          </a:ln>
        </p:spPr>
      </p:pic>
      <p:sp>
        <p:nvSpPr>
          <p:cNvPr id="269" name="Google Shape;269;p19"/>
          <p:cNvSpPr txBox="1"/>
          <p:nvPr/>
        </p:nvSpPr>
        <p:spPr>
          <a:xfrm>
            <a:off x="2590800" y="8627650"/>
            <a:ext cx="12148456" cy="500778"/>
          </a:xfrm>
          <a:prstGeom prst="rect">
            <a:avLst/>
          </a:prstGeom>
          <a:noFill/>
          <a:ln>
            <a:noFill/>
          </a:ln>
        </p:spPr>
        <p:txBody>
          <a:bodyPr anchorCtr="0" anchor="t" bIns="45700" lIns="91425" spcFirstLastPara="1" rIns="91425" wrap="square" tIns="45700">
            <a:spAutoFit/>
          </a:bodyPr>
          <a:lstStyle/>
          <a:p>
            <a:pPr indent="0" lvl="0" marL="0" marR="0" rtl="0" algn="ctr">
              <a:lnSpc>
                <a:spcPct val="208277"/>
              </a:lnSpc>
              <a:spcBef>
                <a:spcPts val="0"/>
              </a:spcBef>
              <a:spcAft>
                <a:spcPts val="0"/>
              </a:spcAft>
              <a:buNone/>
            </a:pPr>
            <a:r>
              <a:rPr lang="en-US" sz="1800">
                <a:solidFill>
                  <a:srgbClr val="202020"/>
                </a:solidFill>
                <a:latin typeface="Arial"/>
                <a:ea typeface="Arial"/>
                <a:cs typeface="Arial"/>
                <a:sym typeface="Arial"/>
              </a:rPr>
              <a:t>Hình 18: Ảnh hưởng của tốc độ đến hình thái học bề mặt màng mỏng (PVA 8%)</a:t>
            </a:r>
            <a:endParaRPr sz="1800">
              <a:solidFill>
                <a:srgbClr val="202020"/>
              </a:solidFill>
              <a:latin typeface="Arial"/>
              <a:ea typeface="Arial"/>
              <a:cs typeface="Arial"/>
              <a:sym typeface="Arial"/>
            </a:endParaRPr>
          </a:p>
        </p:txBody>
      </p:sp>
      <p:pic>
        <p:nvPicPr>
          <p:cNvPr descr="A blue surface with white spots&#10;&#10;AI-generated content may be incorrect." id="270" name="Google Shape;270;p19"/>
          <p:cNvPicPr preferRelativeResize="0"/>
          <p:nvPr/>
        </p:nvPicPr>
        <p:blipFill rotWithShape="1">
          <a:blip r:embed="rId9">
            <a:alphaModFix/>
          </a:blip>
          <a:srcRect b="0" l="0" r="0" t="0"/>
          <a:stretch/>
        </p:blipFill>
        <p:spPr>
          <a:xfrm>
            <a:off x="11475606" y="2058661"/>
            <a:ext cx="1456641" cy="2607734"/>
          </a:xfrm>
          <a:prstGeom prst="rect">
            <a:avLst/>
          </a:prstGeom>
          <a:noFill/>
          <a:ln>
            <a:noFill/>
          </a:ln>
        </p:spPr>
      </p:pic>
      <p:pic>
        <p:nvPicPr>
          <p:cNvPr descr="A blue and white background&#10;&#10;AI-generated content may be incorrect." id="271" name="Google Shape;271;p19"/>
          <p:cNvPicPr preferRelativeResize="0"/>
          <p:nvPr/>
        </p:nvPicPr>
        <p:blipFill rotWithShape="1">
          <a:blip r:embed="rId10">
            <a:alphaModFix/>
          </a:blip>
          <a:srcRect b="0" l="0" r="0" t="0"/>
          <a:stretch/>
        </p:blipFill>
        <p:spPr>
          <a:xfrm>
            <a:off x="9216188" y="5485293"/>
            <a:ext cx="1711494" cy="261084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graphicFrame>
        <p:nvGraphicFramePr>
          <p:cNvPr id="98" name="Google Shape;98;p2"/>
          <p:cNvGraphicFramePr/>
          <p:nvPr/>
        </p:nvGraphicFramePr>
        <p:xfrm>
          <a:off x="1743166" y="1028700"/>
          <a:ext cx="3000000" cy="3000000"/>
        </p:xfrm>
        <a:graphic>
          <a:graphicData uri="http://schemas.openxmlformats.org/drawingml/2006/table">
            <a:tbl>
              <a:tblPr>
                <a:noFill/>
                <a:tableStyleId>{23DD2857-2BAB-4329-9EB2-2E11BD02F9D7}</a:tableStyleId>
              </a:tblPr>
              <a:tblGrid>
                <a:gridCol w="1966125"/>
                <a:gridCol w="390825"/>
                <a:gridCol w="12587675"/>
              </a:tblGrid>
              <a:tr h="3045625">
                <a:tc gridSpan="3">
                  <a:txBody>
                    <a:bodyPr/>
                    <a:lstStyle/>
                    <a:p>
                      <a:pPr indent="0" lvl="0" marL="0" marR="0" rtl="0" algn="ctr">
                        <a:lnSpc>
                          <a:spcPct val="140007"/>
                        </a:lnSpc>
                        <a:spcBef>
                          <a:spcPts val="0"/>
                        </a:spcBef>
                        <a:spcAft>
                          <a:spcPts val="0"/>
                        </a:spcAft>
                        <a:buNone/>
                      </a:pPr>
                      <a:r>
                        <a:rPr b="1" lang="en-US" sz="5499" u="none" cap="none" strike="noStrike">
                          <a:solidFill>
                            <a:srgbClr val="3849A2"/>
                          </a:solidFill>
                          <a:latin typeface="Maven Pro Black"/>
                          <a:ea typeface="Maven Pro Black"/>
                          <a:cs typeface="Maven Pro Black"/>
                          <a:sym typeface="Maven Pro Black"/>
                        </a:rPr>
                        <a:t>Nội dung</a:t>
                      </a:r>
                      <a:endParaRPr sz="11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r h="838200">
                <a:tc>
                  <a:txBody>
                    <a:bodyPr/>
                    <a:lstStyle/>
                    <a:p>
                      <a:pPr indent="0" lvl="0" marL="0" marR="0" rtl="0" algn="just">
                        <a:lnSpc>
                          <a:spcPct val="140000"/>
                        </a:lnSpc>
                        <a:spcBef>
                          <a:spcPts val="0"/>
                        </a:spcBef>
                        <a:spcAft>
                          <a:spcPts val="0"/>
                        </a:spcAft>
                        <a:buNone/>
                      </a:pPr>
                      <a:r>
                        <a:rPr lang="en-US" sz="4500" u="none" cap="none" strike="noStrike">
                          <a:solidFill>
                            <a:srgbClr val="202020"/>
                          </a:solidFill>
                          <a:latin typeface="Arial"/>
                          <a:ea typeface="Arial"/>
                          <a:cs typeface="Arial"/>
                          <a:sym typeface="Arial"/>
                        </a:rPr>
                        <a:t>I.</a:t>
                      </a:r>
                      <a:endParaRPr sz="11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572727"/>
                        </a:lnSpc>
                        <a:spcBef>
                          <a:spcPts val="0"/>
                        </a:spcBef>
                        <a:spcAft>
                          <a:spcPts val="0"/>
                        </a:spcAft>
                        <a:buNone/>
                      </a:pPr>
                      <a:r>
                        <a:t/>
                      </a:r>
                      <a:endParaRPr sz="11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4500" u="none" cap="none" strike="noStrike">
                          <a:solidFill>
                            <a:srgbClr val="202020"/>
                          </a:solidFill>
                          <a:latin typeface="Arial"/>
                          <a:ea typeface="Arial"/>
                          <a:cs typeface="Arial"/>
                          <a:sym typeface="Arial"/>
                        </a:rPr>
                        <a:t>Tổng quan</a:t>
                      </a:r>
                      <a:endParaRPr sz="11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838200">
                <a:tc>
                  <a:txBody>
                    <a:bodyPr/>
                    <a:lstStyle/>
                    <a:p>
                      <a:pPr indent="0" lvl="0" marL="0" marR="0" rtl="0" algn="just">
                        <a:lnSpc>
                          <a:spcPct val="140000"/>
                        </a:lnSpc>
                        <a:spcBef>
                          <a:spcPts val="0"/>
                        </a:spcBef>
                        <a:spcAft>
                          <a:spcPts val="0"/>
                        </a:spcAft>
                        <a:buNone/>
                      </a:pPr>
                      <a:r>
                        <a:rPr lang="en-US" sz="4500" u="none" cap="none" strike="noStrike">
                          <a:solidFill>
                            <a:srgbClr val="202020"/>
                          </a:solidFill>
                          <a:latin typeface="Arial"/>
                          <a:ea typeface="Arial"/>
                          <a:cs typeface="Arial"/>
                          <a:sym typeface="Arial"/>
                        </a:rPr>
                        <a:t>II.</a:t>
                      </a:r>
                      <a:endParaRPr sz="11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572727"/>
                        </a:lnSpc>
                        <a:spcBef>
                          <a:spcPts val="0"/>
                        </a:spcBef>
                        <a:spcAft>
                          <a:spcPts val="0"/>
                        </a:spcAft>
                        <a:buNone/>
                      </a:pPr>
                      <a:r>
                        <a:t/>
                      </a:r>
                      <a:endParaRPr sz="11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4500" u="none" cap="none" strike="noStrike">
                          <a:solidFill>
                            <a:srgbClr val="202020"/>
                          </a:solidFill>
                          <a:latin typeface="Arial"/>
                          <a:ea typeface="Arial"/>
                          <a:cs typeface="Arial"/>
                          <a:sym typeface="Arial"/>
                        </a:rPr>
                        <a:t>Thiết kế, chế tạo máy sơn phủ</a:t>
                      </a:r>
                      <a:endParaRPr sz="11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838200">
                <a:tc>
                  <a:txBody>
                    <a:bodyPr/>
                    <a:lstStyle/>
                    <a:p>
                      <a:pPr indent="0" lvl="0" marL="0" marR="0" rtl="0" algn="just">
                        <a:lnSpc>
                          <a:spcPct val="140000"/>
                        </a:lnSpc>
                        <a:spcBef>
                          <a:spcPts val="0"/>
                        </a:spcBef>
                        <a:spcAft>
                          <a:spcPts val="0"/>
                        </a:spcAft>
                        <a:buNone/>
                      </a:pPr>
                      <a:r>
                        <a:rPr lang="en-US" sz="4500" u="none" cap="none" strike="noStrike">
                          <a:solidFill>
                            <a:srgbClr val="202020"/>
                          </a:solidFill>
                          <a:latin typeface="Arial"/>
                          <a:ea typeface="Arial"/>
                          <a:cs typeface="Arial"/>
                          <a:sym typeface="Arial"/>
                        </a:rPr>
                        <a:t>III.</a:t>
                      </a:r>
                      <a:endParaRPr sz="11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572727"/>
                        </a:lnSpc>
                        <a:spcBef>
                          <a:spcPts val="0"/>
                        </a:spcBef>
                        <a:spcAft>
                          <a:spcPts val="0"/>
                        </a:spcAft>
                        <a:buNone/>
                      </a:pPr>
                      <a:r>
                        <a:t/>
                      </a:r>
                      <a:endParaRPr sz="11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4500" u="none" cap="none" strike="noStrike">
                          <a:solidFill>
                            <a:srgbClr val="202020"/>
                          </a:solidFill>
                          <a:latin typeface="Arial"/>
                          <a:ea typeface="Arial"/>
                          <a:cs typeface="Arial"/>
                          <a:sym typeface="Arial"/>
                        </a:rPr>
                        <a:t>Ứng dụng máy tráng phủ trong linh kiện chuyển đổi điện năng</a:t>
                      </a:r>
                      <a:endParaRPr sz="11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838200">
                <a:tc>
                  <a:txBody>
                    <a:bodyPr/>
                    <a:lstStyle/>
                    <a:p>
                      <a:pPr indent="0" lvl="0" marL="0" marR="0" rtl="0" algn="just">
                        <a:lnSpc>
                          <a:spcPct val="140000"/>
                        </a:lnSpc>
                        <a:spcBef>
                          <a:spcPts val="0"/>
                        </a:spcBef>
                        <a:spcAft>
                          <a:spcPts val="0"/>
                        </a:spcAft>
                        <a:buNone/>
                      </a:pPr>
                      <a:r>
                        <a:rPr lang="en-US" sz="4500" u="none" cap="none" strike="noStrike">
                          <a:solidFill>
                            <a:srgbClr val="000000"/>
                          </a:solidFill>
                          <a:latin typeface="Arial"/>
                          <a:ea typeface="Arial"/>
                          <a:cs typeface="Arial"/>
                          <a:sym typeface="Arial"/>
                        </a:rPr>
                        <a:t>IV.</a:t>
                      </a:r>
                      <a:endParaRPr sz="11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572727"/>
                        </a:lnSpc>
                        <a:spcBef>
                          <a:spcPts val="0"/>
                        </a:spcBef>
                        <a:spcAft>
                          <a:spcPts val="0"/>
                        </a:spcAft>
                        <a:buNone/>
                      </a:pPr>
                      <a:r>
                        <a:t/>
                      </a:r>
                      <a:endParaRPr sz="11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4500" u="none" cap="none" strike="noStrike">
                          <a:solidFill>
                            <a:srgbClr val="000000"/>
                          </a:solidFill>
                          <a:latin typeface="Arial"/>
                          <a:ea typeface="Arial"/>
                          <a:cs typeface="Arial"/>
                          <a:sym typeface="Arial"/>
                        </a:rPr>
                        <a:t>Kết quả và thảo luận</a:t>
                      </a:r>
                      <a:endParaRPr sz="11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0"/>
          <p:cNvSpPr txBox="1"/>
          <p:nvPr/>
        </p:nvSpPr>
        <p:spPr>
          <a:xfrm>
            <a:off x="14245604" y="1790657"/>
            <a:ext cx="1764319" cy="495300"/>
          </a:xfrm>
          <a:prstGeom prst="rect">
            <a:avLst/>
          </a:prstGeom>
          <a:noFill/>
          <a:ln>
            <a:noFill/>
          </a:ln>
        </p:spPr>
        <p:txBody>
          <a:bodyPr anchorCtr="0" anchor="t" bIns="0" lIns="0" spcFirstLastPara="1" rIns="0" wrap="square" tIns="0">
            <a:spAutoFit/>
          </a:bodyPr>
          <a:lstStyle/>
          <a:p>
            <a:pPr indent="0" lvl="0" marL="0" marR="0" rtl="0" algn="ctr">
              <a:lnSpc>
                <a:spcPct val="150020"/>
              </a:lnSpc>
              <a:spcBef>
                <a:spcPts val="0"/>
              </a:spcBef>
              <a:spcAft>
                <a:spcPts val="0"/>
              </a:spcAft>
              <a:buNone/>
            </a:pPr>
            <a:r>
              <a:rPr lang="en-US" sz="2499">
                <a:solidFill>
                  <a:srgbClr val="FFFFFF"/>
                </a:solidFill>
                <a:latin typeface="Arial"/>
                <a:ea typeface="Arial"/>
                <a:cs typeface="Arial"/>
                <a:sym typeface="Arial"/>
              </a:rPr>
              <a:t>PVA 10%</a:t>
            </a:r>
            <a:endParaRPr/>
          </a:p>
        </p:txBody>
      </p:sp>
      <p:sp>
        <p:nvSpPr>
          <p:cNvPr id="277" name="Google Shape;277;p20"/>
          <p:cNvSpPr txBox="1"/>
          <p:nvPr/>
        </p:nvSpPr>
        <p:spPr>
          <a:xfrm>
            <a:off x="727981" y="495300"/>
            <a:ext cx="15708946" cy="915251"/>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US" sz="6000">
                <a:solidFill>
                  <a:srgbClr val="3849A2"/>
                </a:solidFill>
                <a:latin typeface="Maven Pro Black"/>
                <a:ea typeface="Maven Pro Black"/>
                <a:cs typeface="Maven Pro Black"/>
                <a:sym typeface="Maven Pro Black"/>
              </a:rPr>
              <a:t>III. So sánh </a:t>
            </a:r>
            <a:endParaRPr/>
          </a:p>
        </p:txBody>
      </p:sp>
      <p:pic>
        <p:nvPicPr>
          <p:cNvPr id="278" name="Google Shape;278;p20"/>
          <p:cNvPicPr preferRelativeResize="0"/>
          <p:nvPr/>
        </p:nvPicPr>
        <p:blipFill rotWithShape="1">
          <a:blip r:embed="rId3">
            <a:alphaModFix/>
          </a:blip>
          <a:srcRect b="0" l="0" r="0" t="0"/>
          <a:stretch/>
        </p:blipFill>
        <p:spPr>
          <a:xfrm>
            <a:off x="-76200" y="723900"/>
            <a:ext cx="18897600" cy="7661189"/>
          </a:xfrm>
          <a:prstGeom prst="rect">
            <a:avLst/>
          </a:prstGeom>
          <a:noFill/>
          <a:ln>
            <a:noFill/>
          </a:ln>
        </p:spPr>
      </p:pic>
      <p:sp>
        <p:nvSpPr>
          <p:cNvPr id="279" name="Google Shape;279;p20"/>
          <p:cNvSpPr txBox="1"/>
          <p:nvPr/>
        </p:nvSpPr>
        <p:spPr>
          <a:xfrm>
            <a:off x="2590800" y="8627650"/>
            <a:ext cx="12148456" cy="500778"/>
          </a:xfrm>
          <a:prstGeom prst="rect">
            <a:avLst/>
          </a:prstGeom>
          <a:noFill/>
          <a:ln>
            <a:noFill/>
          </a:ln>
        </p:spPr>
        <p:txBody>
          <a:bodyPr anchorCtr="0" anchor="t" bIns="45700" lIns="91425" spcFirstLastPara="1" rIns="91425" wrap="square" tIns="45700">
            <a:spAutoFit/>
          </a:bodyPr>
          <a:lstStyle/>
          <a:p>
            <a:pPr indent="0" lvl="0" marL="0" marR="0" rtl="0" algn="ctr">
              <a:lnSpc>
                <a:spcPct val="208277"/>
              </a:lnSpc>
              <a:spcBef>
                <a:spcPts val="0"/>
              </a:spcBef>
              <a:spcAft>
                <a:spcPts val="0"/>
              </a:spcAft>
              <a:buNone/>
            </a:pPr>
            <a:r>
              <a:rPr lang="en-US" sz="1800">
                <a:solidFill>
                  <a:srgbClr val="202020"/>
                </a:solidFill>
                <a:latin typeface="Arial"/>
                <a:ea typeface="Arial"/>
                <a:cs typeface="Arial"/>
                <a:sym typeface="Arial"/>
              </a:rPr>
              <a:t>Hình 18: Ảnh hưởng của tốc độ đến hình thái học bề mặt màng mỏng (PVA 9%)</a:t>
            </a:r>
            <a:endParaRPr sz="1800">
              <a:solidFill>
                <a:srgbClr val="202020"/>
              </a:solidFill>
              <a:latin typeface="Arial"/>
              <a:ea typeface="Arial"/>
              <a:cs typeface="Arial"/>
              <a:sym typeface="Arial"/>
            </a:endParaRPr>
          </a:p>
        </p:txBody>
      </p:sp>
      <p:pic>
        <p:nvPicPr>
          <p:cNvPr descr="A blue and white background&#10;&#10;AI-generated content may be incorrect." id="280" name="Google Shape;280;p20"/>
          <p:cNvPicPr preferRelativeResize="0"/>
          <p:nvPr/>
        </p:nvPicPr>
        <p:blipFill rotWithShape="1">
          <a:blip r:embed="rId4">
            <a:alphaModFix/>
          </a:blip>
          <a:srcRect b="0" l="0" r="0" t="0"/>
          <a:stretch/>
        </p:blipFill>
        <p:spPr>
          <a:xfrm>
            <a:off x="1229322" y="5448300"/>
            <a:ext cx="1581399" cy="2331856"/>
          </a:xfrm>
          <a:prstGeom prst="rect">
            <a:avLst/>
          </a:prstGeom>
          <a:noFill/>
          <a:ln>
            <a:noFill/>
          </a:ln>
        </p:spPr>
      </p:pic>
      <p:pic>
        <p:nvPicPr>
          <p:cNvPr descr="A blue surface with a blurry background&#10;&#10;AI-generated content may be incorrect." id="281" name="Google Shape;281;p20"/>
          <p:cNvPicPr preferRelativeResize="0"/>
          <p:nvPr/>
        </p:nvPicPr>
        <p:blipFill rotWithShape="1">
          <a:blip r:embed="rId5">
            <a:alphaModFix/>
          </a:blip>
          <a:srcRect b="0" l="0" r="0" t="0"/>
          <a:stretch/>
        </p:blipFill>
        <p:spPr>
          <a:xfrm>
            <a:off x="3234244" y="2355951"/>
            <a:ext cx="1607685" cy="2198543"/>
          </a:xfrm>
          <a:prstGeom prst="rect">
            <a:avLst/>
          </a:prstGeom>
          <a:noFill/>
          <a:ln>
            <a:noFill/>
          </a:ln>
        </p:spPr>
      </p:pic>
      <p:pic>
        <p:nvPicPr>
          <p:cNvPr descr="A blurry blue and white background&#10;&#10;AI-generated content may be incorrect." id="282" name="Google Shape;282;p20"/>
          <p:cNvPicPr preferRelativeResize="0"/>
          <p:nvPr/>
        </p:nvPicPr>
        <p:blipFill rotWithShape="1">
          <a:blip r:embed="rId6">
            <a:alphaModFix/>
          </a:blip>
          <a:srcRect b="0" l="0" r="0" t="0"/>
          <a:stretch/>
        </p:blipFill>
        <p:spPr>
          <a:xfrm>
            <a:off x="4876800" y="5441197"/>
            <a:ext cx="1972521" cy="2331856"/>
          </a:xfrm>
          <a:prstGeom prst="rect">
            <a:avLst/>
          </a:prstGeom>
          <a:noFill/>
          <a:ln>
            <a:noFill/>
          </a:ln>
        </p:spPr>
      </p:pic>
      <p:pic>
        <p:nvPicPr>
          <p:cNvPr descr="A blue and white painted wall&#10;&#10;AI-generated content may be incorrect." id="283" name="Google Shape;283;p20"/>
          <p:cNvPicPr preferRelativeResize="0"/>
          <p:nvPr/>
        </p:nvPicPr>
        <p:blipFill rotWithShape="1">
          <a:blip r:embed="rId7">
            <a:alphaModFix/>
          </a:blip>
          <a:srcRect b="0" l="0" r="0" t="0"/>
          <a:stretch/>
        </p:blipFill>
        <p:spPr>
          <a:xfrm>
            <a:off x="7369183" y="2355951"/>
            <a:ext cx="1533302" cy="2198543"/>
          </a:xfrm>
          <a:prstGeom prst="rect">
            <a:avLst/>
          </a:prstGeom>
          <a:noFill/>
          <a:ln>
            <a:noFill/>
          </a:ln>
        </p:spPr>
      </p:pic>
      <p:pic>
        <p:nvPicPr>
          <p:cNvPr descr="A blue and white background&#10;&#10;AI-generated content may be incorrect." id="284" name="Google Shape;284;p20"/>
          <p:cNvPicPr preferRelativeResize="0"/>
          <p:nvPr/>
        </p:nvPicPr>
        <p:blipFill rotWithShape="1">
          <a:blip r:embed="rId8">
            <a:alphaModFix/>
          </a:blip>
          <a:srcRect b="0" l="0" r="0" t="0"/>
          <a:stretch/>
        </p:blipFill>
        <p:spPr>
          <a:xfrm>
            <a:off x="8915400" y="5448300"/>
            <a:ext cx="2054254" cy="2331856"/>
          </a:xfrm>
          <a:prstGeom prst="rect">
            <a:avLst/>
          </a:prstGeom>
          <a:noFill/>
          <a:ln>
            <a:noFill/>
          </a:ln>
        </p:spPr>
      </p:pic>
      <p:pic>
        <p:nvPicPr>
          <p:cNvPr descr="A blue and white background&#10;&#10;AI-generated content may be incorrect." id="285" name="Google Shape;285;p20"/>
          <p:cNvPicPr preferRelativeResize="0"/>
          <p:nvPr/>
        </p:nvPicPr>
        <p:blipFill rotWithShape="1">
          <a:blip r:embed="rId9">
            <a:alphaModFix/>
          </a:blip>
          <a:srcRect b="0" l="0" r="0" t="0"/>
          <a:stretch/>
        </p:blipFill>
        <p:spPr>
          <a:xfrm>
            <a:off x="11324338" y="2355951"/>
            <a:ext cx="1691736" cy="2198543"/>
          </a:xfrm>
          <a:prstGeom prst="rect">
            <a:avLst/>
          </a:prstGeom>
          <a:noFill/>
          <a:ln>
            <a:noFill/>
          </a:ln>
        </p:spPr>
      </p:pic>
      <p:pic>
        <p:nvPicPr>
          <p:cNvPr descr="A close up of a blue object&#10;&#10;AI-generated content may be incorrect." id="286" name="Google Shape;286;p20"/>
          <p:cNvPicPr preferRelativeResize="0"/>
          <p:nvPr/>
        </p:nvPicPr>
        <p:blipFill rotWithShape="1">
          <a:blip r:embed="rId10">
            <a:alphaModFix/>
          </a:blip>
          <a:srcRect b="0" l="0" r="0" t="0"/>
          <a:stretch/>
        </p:blipFill>
        <p:spPr>
          <a:xfrm>
            <a:off x="13647336" y="5448300"/>
            <a:ext cx="1480427" cy="233185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1"/>
          <p:cNvSpPr txBox="1"/>
          <p:nvPr/>
        </p:nvSpPr>
        <p:spPr>
          <a:xfrm>
            <a:off x="727981" y="495300"/>
            <a:ext cx="15708946" cy="915251"/>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US" sz="6000">
                <a:solidFill>
                  <a:srgbClr val="3849A2"/>
                </a:solidFill>
                <a:latin typeface="Maven Pro Black"/>
                <a:ea typeface="Maven Pro Black"/>
                <a:cs typeface="Maven Pro Black"/>
                <a:sym typeface="Maven Pro Black"/>
              </a:rPr>
              <a:t>III. So sánh </a:t>
            </a:r>
            <a:endParaRPr/>
          </a:p>
        </p:txBody>
      </p:sp>
      <p:sp>
        <p:nvSpPr>
          <p:cNvPr id="292" name="Google Shape;292;p21"/>
          <p:cNvSpPr txBox="1"/>
          <p:nvPr/>
        </p:nvSpPr>
        <p:spPr>
          <a:xfrm>
            <a:off x="3429000" y="8064597"/>
            <a:ext cx="12148456" cy="500778"/>
          </a:xfrm>
          <a:prstGeom prst="rect">
            <a:avLst/>
          </a:prstGeom>
          <a:noFill/>
          <a:ln>
            <a:noFill/>
          </a:ln>
        </p:spPr>
        <p:txBody>
          <a:bodyPr anchorCtr="0" anchor="t" bIns="45700" lIns="91425" spcFirstLastPara="1" rIns="91425" wrap="square" tIns="45700">
            <a:spAutoFit/>
          </a:bodyPr>
          <a:lstStyle/>
          <a:p>
            <a:pPr indent="0" lvl="0" marL="0" marR="0" rtl="0" algn="ctr">
              <a:lnSpc>
                <a:spcPct val="208277"/>
              </a:lnSpc>
              <a:spcBef>
                <a:spcPts val="0"/>
              </a:spcBef>
              <a:spcAft>
                <a:spcPts val="0"/>
              </a:spcAft>
              <a:buNone/>
            </a:pPr>
            <a:r>
              <a:rPr lang="en-US" sz="1800">
                <a:solidFill>
                  <a:srgbClr val="202020"/>
                </a:solidFill>
                <a:latin typeface="Arial"/>
                <a:ea typeface="Arial"/>
                <a:cs typeface="Arial"/>
                <a:sym typeface="Arial"/>
              </a:rPr>
              <a:t>Hình 19: So sánh bề mặt màng mỏng giữa spin-coating và balde-coating (PVA 9%)</a:t>
            </a:r>
            <a:endParaRPr sz="1800">
              <a:solidFill>
                <a:srgbClr val="202020"/>
              </a:solidFill>
              <a:latin typeface="Arial"/>
              <a:ea typeface="Arial"/>
              <a:cs typeface="Arial"/>
              <a:sym typeface="Arial"/>
            </a:endParaRPr>
          </a:p>
        </p:txBody>
      </p:sp>
      <p:pic>
        <p:nvPicPr>
          <p:cNvPr descr="A blue paint with red dots&#10;&#10;AI-generated content may be incorrect." id="293" name="Google Shape;293;p21"/>
          <p:cNvPicPr preferRelativeResize="0"/>
          <p:nvPr/>
        </p:nvPicPr>
        <p:blipFill rotWithShape="1">
          <a:blip r:embed="rId3">
            <a:alphaModFix/>
          </a:blip>
          <a:srcRect b="0" l="0" r="0" t="0"/>
          <a:stretch/>
        </p:blipFill>
        <p:spPr>
          <a:xfrm>
            <a:off x="3048000" y="2247900"/>
            <a:ext cx="5641602" cy="4979348"/>
          </a:xfrm>
          <a:prstGeom prst="rect">
            <a:avLst/>
          </a:prstGeom>
          <a:noFill/>
          <a:ln>
            <a:noFill/>
          </a:ln>
        </p:spPr>
      </p:pic>
      <p:sp>
        <p:nvSpPr>
          <p:cNvPr id="294" name="Google Shape;294;p21"/>
          <p:cNvSpPr txBox="1"/>
          <p:nvPr/>
        </p:nvSpPr>
        <p:spPr>
          <a:xfrm>
            <a:off x="5105400" y="7242005"/>
            <a:ext cx="1524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02020"/>
                </a:solidFill>
                <a:latin typeface="Arial"/>
                <a:ea typeface="Arial"/>
                <a:cs typeface="Arial"/>
                <a:sym typeface="Arial"/>
              </a:rPr>
              <a:t>spin-coating</a:t>
            </a:r>
            <a:endParaRPr sz="1800">
              <a:solidFill>
                <a:schemeClr val="dk1"/>
              </a:solidFill>
              <a:latin typeface="Calibri"/>
              <a:ea typeface="Calibri"/>
              <a:cs typeface="Calibri"/>
              <a:sym typeface="Calibri"/>
            </a:endParaRPr>
          </a:p>
        </p:txBody>
      </p:sp>
      <p:sp>
        <p:nvSpPr>
          <p:cNvPr id="295" name="Google Shape;295;p21"/>
          <p:cNvSpPr txBox="1"/>
          <p:nvPr/>
        </p:nvSpPr>
        <p:spPr>
          <a:xfrm>
            <a:off x="12322733" y="7243182"/>
            <a:ext cx="17526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02020"/>
                </a:solidFill>
                <a:latin typeface="Arial"/>
                <a:ea typeface="Arial"/>
                <a:cs typeface="Arial"/>
                <a:sym typeface="Arial"/>
              </a:rPr>
              <a:t>balde-coating</a:t>
            </a:r>
            <a:endParaRPr sz="1800">
              <a:solidFill>
                <a:schemeClr val="dk1"/>
              </a:solidFill>
              <a:latin typeface="Calibri"/>
              <a:ea typeface="Calibri"/>
              <a:cs typeface="Calibri"/>
              <a:sym typeface="Calibri"/>
            </a:endParaRPr>
          </a:p>
        </p:txBody>
      </p:sp>
      <p:pic>
        <p:nvPicPr>
          <p:cNvPr descr="A blue and white background&#10;&#10;AI-generated content may be incorrect." id="296" name="Google Shape;296;p21"/>
          <p:cNvPicPr preferRelativeResize="0"/>
          <p:nvPr/>
        </p:nvPicPr>
        <p:blipFill rotWithShape="1">
          <a:blip r:embed="rId4">
            <a:alphaModFix/>
          </a:blip>
          <a:srcRect b="0" l="0" r="0" t="0"/>
          <a:stretch/>
        </p:blipFill>
        <p:spPr>
          <a:xfrm>
            <a:off x="10972800" y="2247901"/>
            <a:ext cx="3842866" cy="499410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g35653b4d0e0_0_0"/>
          <p:cNvSpPr txBox="1"/>
          <p:nvPr/>
        </p:nvSpPr>
        <p:spPr>
          <a:xfrm>
            <a:off x="14245604" y="1790657"/>
            <a:ext cx="1764300" cy="384600"/>
          </a:xfrm>
          <a:prstGeom prst="rect">
            <a:avLst/>
          </a:prstGeom>
          <a:noFill/>
          <a:ln>
            <a:noFill/>
          </a:ln>
        </p:spPr>
        <p:txBody>
          <a:bodyPr anchorCtr="0" anchor="t" bIns="0" lIns="0" spcFirstLastPara="1" rIns="0" wrap="square" tIns="0">
            <a:spAutoFit/>
          </a:bodyPr>
          <a:lstStyle/>
          <a:p>
            <a:pPr indent="0" lvl="0" marL="0" marR="0" rtl="0" algn="ctr">
              <a:lnSpc>
                <a:spcPct val="150020"/>
              </a:lnSpc>
              <a:spcBef>
                <a:spcPts val="0"/>
              </a:spcBef>
              <a:spcAft>
                <a:spcPts val="0"/>
              </a:spcAft>
              <a:buNone/>
            </a:pPr>
            <a:r>
              <a:rPr lang="en-US" sz="2499">
                <a:solidFill>
                  <a:srgbClr val="FFFFFF"/>
                </a:solidFill>
                <a:latin typeface="Arial"/>
                <a:ea typeface="Arial"/>
                <a:cs typeface="Arial"/>
                <a:sym typeface="Arial"/>
              </a:rPr>
              <a:t>PVA 10%</a:t>
            </a:r>
            <a:endParaRPr/>
          </a:p>
        </p:txBody>
      </p:sp>
      <p:sp>
        <p:nvSpPr>
          <p:cNvPr id="302" name="Google Shape;302;g35653b4d0e0_0_0"/>
          <p:cNvSpPr txBox="1"/>
          <p:nvPr/>
        </p:nvSpPr>
        <p:spPr>
          <a:xfrm>
            <a:off x="727981" y="495300"/>
            <a:ext cx="15708900" cy="9234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US" sz="6000">
                <a:solidFill>
                  <a:srgbClr val="3849A2"/>
                </a:solidFill>
                <a:latin typeface="Maven Pro Black"/>
                <a:ea typeface="Maven Pro Black"/>
                <a:cs typeface="Maven Pro Black"/>
                <a:sym typeface="Maven Pro Black"/>
              </a:rPr>
              <a:t>III. Đánh giá</a:t>
            </a:r>
            <a:endParaRPr/>
          </a:p>
        </p:txBody>
      </p:sp>
      <p:sp>
        <p:nvSpPr>
          <p:cNvPr id="303" name="Google Shape;303;g35653b4d0e0_0_0"/>
          <p:cNvSpPr txBox="1"/>
          <p:nvPr/>
        </p:nvSpPr>
        <p:spPr>
          <a:xfrm>
            <a:off x="2590800" y="8627650"/>
            <a:ext cx="121485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208277"/>
              </a:lnSpc>
              <a:spcBef>
                <a:spcPts val="0"/>
              </a:spcBef>
              <a:spcAft>
                <a:spcPts val="0"/>
              </a:spcAft>
              <a:buNone/>
            </a:pPr>
            <a:r>
              <a:t/>
            </a:r>
            <a:endParaRPr sz="1800">
              <a:solidFill>
                <a:srgbClr val="202020"/>
              </a:solidFill>
              <a:latin typeface="Arial"/>
              <a:ea typeface="Arial"/>
              <a:cs typeface="Arial"/>
              <a:sym typeface="Arial"/>
            </a:endParaRPr>
          </a:p>
        </p:txBody>
      </p:sp>
      <p:pic>
        <p:nvPicPr>
          <p:cNvPr id="304" name="Google Shape;304;g35653b4d0e0_0_0" title="current_time_plot.jpeg"/>
          <p:cNvPicPr preferRelativeResize="0"/>
          <p:nvPr/>
        </p:nvPicPr>
        <p:blipFill>
          <a:blip r:embed="rId3">
            <a:alphaModFix/>
          </a:blip>
          <a:stretch>
            <a:fillRect/>
          </a:stretch>
        </p:blipFill>
        <p:spPr>
          <a:xfrm>
            <a:off x="3524900" y="5812200"/>
            <a:ext cx="5492350" cy="4278750"/>
          </a:xfrm>
          <a:prstGeom prst="rect">
            <a:avLst/>
          </a:prstGeom>
          <a:noFill/>
          <a:ln>
            <a:noFill/>
          </a:ln>
        </p:spPr>
      </p:pic>
      <p:pic>
        <p:nvPicPr>
          <p:cNvPr id="305" name="Google Shape;305;g35653b4d0e0_0_0" title="current_density_time_plot.jpeg"/>
          <p:cNvPicPr preferRelativeResize="0"/>
          <p:nvPr/>
        </p:nvPicPr>
        <p:blipFill>
          <a:blip r:embed="rId4">
            <a:alphaModFix/>
          </a:blip>
          <a:stretch>
            <a:fillRect/>
          </a:stretch>
        </p:blipFill>
        <p:spPr>
          <a:xfrm>
            <a:off x="9852775" y="1418700"/>
            <a:ext cx="5260326" cy="4108715"/>
          </a:xfrm>
          <a:prstGeom prst="rect">
            <a:avLst/>
          </a:prstGeom>
          <a:noFill/>
          <a:ln>
            <a:noFill/>
          </a:ln>
        </p:spPr>
      </p:pic>
      <p:pic>
        <p:nvPicPr>
          <p:cNvPr id="306" name="Google Shape;306;g35653b4d0e0_0_0" title="teng_9.jpeg"/>
          <p:cNvPicPr preferRelativeResize="0"/>
          <p:nvPr/>
        </p:nvPicPr>
        <p:blipFill>
          <a:blip r:embed="rId5">
            <a:alphaModFix/>
          </a:blip>
          <a:stretch>
            <a:fillRect/>
          </a:stretch>
        </p:blipFill>
        <p:spPr>
          <a:xfrm>
            <a:off x="3640913" y="1418688"/>
            <a:ext cx="5260325" cy="4092426"/>
          </a:xfrm>
          <a:prstGeom prst="rect">
            <a:avLst/>
          </a:prstGeom>
          <a:noFill/>
          <a:ln>
            <a:noFill/>
          </a:ln>
        </p:spPr>
      </p:pic>
      <p:pic>
        <p:nvPicPr>
          <p:cNvPr descr="A graph of a graph showing a number of pvc pva&#10;&#10;AI-generated content may be incorrect." id="307" name="Google Shape;307;g35653b4d0e0_0_0"/>
          <p:cNvPicPr preferRelativeResize="0"/>
          <p:nvPr/>
        </p:nvPicPr>
        <p:blipFill rotWithShape="1">
          <a:blip r:embed="rId6">
            <a:alphaModFix/>
          </a:blip>
          <a:srcRect b="0" l="0" r="0" t="0"/>
          <a:stretch/>
        </p:blipFill>
        <p:spPr>
          <a:xfrm>
            <a:off x="9781750" y="5940175"/>
            <a:ext cx="5379275" cy="4150775"/>
          </a:xfrm>
          <a:prstGeom prst="rect">
            <a:avLst/>
          </a:prstGeom>
          <a:noFill/>
          <a:ln>
            <a:noFill/>
          </a:ln>
        </p:spPr>
      </p:pic>
      <p:sp>
        <p:nvSpPr>
          <p:cNvPr id="308" name="Google Shape;308;g35653b4d0e0_0_0"/>
          <p:cNvSpPr txBox="1"/>
          <p:nvPr/>
        </p:nvSpPr>
        <p:spPr>
          <a:xfrm>
            <a:off x="9367437" y="5870300"/>
            <a:ext cx="5793600" cy="400200"/>
          </a:xfrm>
          <a:prstGeom prst="rect">
            <a:avLst/>
          </a:prstGeom>
          <a:noFill/>
          <a:ln>
            <a:noFill/>
          </a:ln>
        </p:spPr>
        <p:txBody>
          <a:bodyPr anchorCtr="0" anchor="t" bIns="91425" lIns="91425" spcFirstLastPara="1" rIns="91425" wrap="square" tIns="91425">
            <a:spAutoFit/>
          </a:bodyPr>
          <a:lstStyle/>
          <a:p>
            <a:pPr indent="0" lvl="0" marL="457200" rtl="0" algn="ctr">
              <a:lnSpc>
                <a:spcPct val="208277"/>
              </a:lnSpc>
              <a:spcBef>
                <a:spcPts val="0"/>
              </a:spcBef>
              <a:spcAft>
                <a:spcPts val="0"/>
              </a:spcAft>
              <a:buNone/>
            </a:pPr>
            <a:r>
              <a:rPr lang="en-US">
                <a:solidFill>
                  <a:srgbClr val="202020"/>
                </a:solidFill>
              </a:rPr>
              <a:t>d) Đồ thị dao động dòng điện PVC-PVA với nồng độ 8% PVA</a:t>
            </a:r>
            <a:endParaRPr>
              <a:solidFill>
                <a:srgbClr val="202020"/>
              </a:solidFill>
            </a:endParaRPr>
          </a:p>
        </p:txBody>
      </p:sp>
      <p:sp>
        <p:nvSpPr>
          <p:cNvPr id="309" name="Google Shape;309;g35653b4d0e0_0_0"/>
          <p:cNvSpPr txBox="1"/>
          <p:nvPr/>
        </p:nvSpPr>
        <p:spPr>
          <a:xfrm>
            <a:off x="9564250" y="1418700"/>
            <a:ext cx="5260200" cy="400200"/>
          </a:xfrm>
          <a:prstGeom prst="rect">
            <a:avLst/>
          </a:prstGeom>
          <a:noFill/>
          <a:ln>
            <a:noFill/>
          </a:ln>
        </p:spPr>
        <p:txBody>
          <a:bodyPr anchorCtr="0" anchor="t" bIns="91425" lIns="91425" spcFirstLastPara="1" rIns="91425" wrap="square" tIns="91425">
            <a:spAutoFit/>
          </a:bodyPr>
          <a:lstStyle/>
          <a:p>
            <a:pPr indent="0" lvl="0" marL="457200" rtl="0" algn="ctr">
              <a:lnSpc>
                <a:spcPct val="208277"/>
              </a:lnSpc>
              <a:spcBef>
                <a:spcPts val="0"/>
              </a:spcBef>
              <a:spcAft>
                <a:spcPts val="0"/>
              </a:spcAft>
              <a:buNone/>
            </a:pPr>
            <a:r>
              <a:rPr lang="en-US">
                <a:solidFill>
                  <a:srgbClr val="202020"/>
                </a:solidFill>
              </a:rPr>
              <a:t>b) </a:t>
            </a:r>
            <a:r>
              <a:rPr lang="en-US">
                <a:solidFill>
                  <a:srgbClr val="202020"/>
                </a:solidFill>
              </a:rPr>
              <a:t>Đồ thị </a:t>
            </a:r>
            <a:r>
              <a:rPr lang="en-US">
                <a:solidFill>
                  <a:srgbClr val="202020"/>
                </a:solidFill>
              </a:rPr>
              <a:t>mật độ </a:t>
            </a:r>
            <a:r>
              <a:rPr lang="en-US">
                <a:solidFill>
                  <a:srgbClr val="202020"/>
                </a:solidFill>
              </a:rPr>
              <a:t>dòng điện PVC-PVA với nồng độ </a:t>
            </a:r>
            <a:r>
              <a:rPr lang="en-US">
                <a:solidFill>
                  <a:srgbClr val="202020"/>
                </a:solidFill>
              </a:rPr>
              <a:t>9</a:t>
            </a:r>
            <a:r>
              <a:rPr lang="en-US">
                <a:solidFill>
                  <a:srgbClr val="202020"/>
                </a:solidFill>
              </a:rPr>
              <a:t>% PVA</a:t>
            </a:r>
            <a:endParaRPr>
              <a:solidFill>
                <a:srgbClr val="202020"/>
              </a:solidFill>
            </a:endParaRPr>
          </a:p>
        </p:txBody>
      </p:sp>
      <p:sp>
        <p:nvSpPr>
          <p:cNvPr id="310" name="Google Shape;310;g35653b4d0e0_0_0"/>
          <p:cNvSpPr txBox="1"/>
          <p:nvPr/>
        </p:nvSpPr>
        <p:spPr>
          <a:xfrm>
            <a:off x="3706600" y="5870300"/>
            <a:ext cx="5492400" cy="400200"/>
          </a:xfrm>
          <a:prstGeom prst="rect">
            <a:avLst/>
          </a:prstGeom>
          <a:noFill/>
          <a:ln>
            <a:noFill/>
          </a:ln>
        </p:spPr>
        <p:txBody>
          <a:bodyPr anchorCtr="0" anchor="t" bIns="91425" lIns="91425" spcFirstLastPara="1" rIns="91425" wrap="square" tIns="91425">
            <a:spAutoFit/>
          </a:bodyPr>
          <a:lstStyle/>
          <a:p>
            <a:pPr indent="0" lvl="0" marL="0" rtl="0" algn="l">
              <a:lnSpc>
                <a:spcPct val="208277"/>
              </a:lnSpc>
              <a:spcBef>
                <a:spcPts val="0"/>
              </a:spcBef>
              <a:spcAft>
                <a:spcPts val="0"/>
              </a:spcAft>
              <a:buNone/>
            </a:pPr>
            <a:r>
              <a:rPr lang="en-US">
                <a:solidFill>
                  <a:srgbClr val="202020"/>
                </a:solidFill>
              </a:rPr>
              <a:t>c) </a:t>
            </a:r>
            <a:r>
              <a:rPr lang="en-US">
                <a:solidFill>
                  <a:srgbClr val="202020"/>
                </a:solidFill>
              </a:rPr>
              <a:t>Đồ thị cường độ dòng điện PVC-PVA với nồng độ 9% PVA</a:t>
            </a:r>
            <a:endParaRPr>
              <a:solidFill>
                <a:srgbClr val="202020"/>
              </a:solidFill>
            </a:endParaRPr>
          </a:p>
        </p:txBody>
      </p:sp>
      <p:sp>
        <p:nvSpPr>
          <p:cNvPr id="311" name="Google Shape;311;g35653b4d0e0_0_0"/>
          <p:cNvSpPr txBox="1"/>
          <p:nvPr/>
        </p:nvSpPr>
        <p:spPr>
          <a:xfrm>
            <a:off x="3180550" y="1418700"/>
            <a:ext cx="5720700" cy="400200"/>
          </a:xfrm>
          <a:prstGeom prst="rect">
            <a:avLst/>
          </a:prstGeom>
          <a:noFill/>
          <a:ln>
            <a:noFill/>
          </a:ln>
        </p:spPr>
        <p:txBody>
          <a:bodyPr anchorCtr="0" anchor="t" bIns="91425" lIns="91425" spcFirstLastPara="1" rIns="91425" wrap="square" tIns="91425">
            <a:spAutoFit/>
          </a:bodyPr>
          <a:lstStyle/>
          <a:p>
            <a:pPr indent="0" lvl="0" marL="457200" rtl="0" algn="l">
              <a:lnSpc>
                <a:spcPct val="208277"/>
              </a:lnSpc>
              <a:spcBef>
                <a:spcPts val="0"/>
              </a:spcBef>
              <a:spcAft>
                <a:spcPts val="0"/>
              </a:spcAft>
              <a:buNone/>
            </a:pPr>
            <a:r>
              <a:rPr lang="en-US">
                <a:solidFill>
                  <a:srgbClr val="202020"/>
                </a:solidFill>
              </a:rPr>
              <a:t>a) </a:t>
            </a:r>
            <a:r>
              <a:rPr lang="en-US">
                <a:solidFill>
                  <a:srgbClr val="202020"/>
                </a:solidFill>
              </a:rPr>
              <a:t>Đồ thị dao động dòng điện PVC-PVA với nồng độ </a:t>
            </a:r>
            <a:r>
              <a:rPr lang="en-US">
                <a:solidFill>
                  <a:srgbClr val="202020"/>
                </a:solidFill>
              </a:rPr>
              <a:t>9</a:t>
            </a:r>
            <a:r>
              <a:rPr lang="en-US">
                <a:solidFill>
                  <a:srgbClr val="202020"/>
                </a:solidFill>
              </a:rPr>
              <a:t>% PVA</a:t>
            </a:r>
            <a:endParaRPr>
              <a:solidFill>
                <a:srgbClr val="20202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22"/>
          <p:cNvSpPr txBox="1"/>
          <p:nvPr/>
        </p:nvSpPr>
        <p:spPr>
          <a:xfrm>
            <a:off x="727981" y="495300"/>
            <a:ext cx="16116686" cy="9906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US" sz="6000">
                <a:solidFill>
                  <a:srgbClr val="3849A2"/>
                </a:solidFill>
                <a:latin typeface="Maven Pro Black"/>
                <a:ea typeface="Maven Pro Black"/>
                <a:cs typeface="Maven Pro Black"/>
                <a:sym typeface="Maven Pro Black"/>
              </a:rPr>
              <a:t>IV</a:t>
            </a:r>
            <a:r>
              <a:rPr b="1" lang="en-US" sz="6000" u="none" strike="noStrike">
                <a:solidFill>
                  <a:srgbClr val="3849A2"/>
                </a:solidFill>
                <a:latin typeface="Maven Pro Black"/>
                <a:ea typeface="Maven Pro Black"/>
                <a:cs typeface="Maven Pro Black"/>
                <a:sym typeface="Maven Pro Black"/>
              </a:rPr>
              <a:t>. Kết quả và thảo luận</a:t>
            </a:r>
            <a:endParaRPr/>
          </a:p>
        </p:txBody>
      </p:sp>
      <p:sp>
        <p:nvSpPr>
          <p:cNvPr id="317" name="Google Shape;317;p22"/>
          <p:cNvSpPr txBox="1"/>
          <p:nvPr/>
        </p:nvSpPr>
        <p:spPr>
          <a:xfrm>
            <a:off x="1010092" y="1801441"/>
            <a:ext cx="13681280" cy="520335"/>
          </a:xfrm>
          <a:prstGeom prst="rect">
            <a:avLst/>
          </a:prstGeom>
          <a:noFill/>
          <a:ln>
            <a:noFill/>
          </a:ln>
        </p:spPr>
        <p:txBody>
          <a:bodyPr anchorCtr="0" anchor="t" bIns="0" lIns="0" spcFirstLastPara="1" rIns="0" wrap="square" tIns="0">
            <a:spAutoFit/>
          </a:bodyPr>
          <a:lstStyle/>
          <a:p>
            <a:pPr indent="0" lvl="0" marL="0" marR="0" rtl="0" algn="just">
              <a:lnSpc>
                <a:spcPct val="150000"/>
              </a:lnSpc>
              <a:spcBef>
                <a:spcPts val="0"/>
              </a:spcBef>
              <a:spcAft>
                <a:spcPts val="0"/>
              </a:spcAft>
              <a:buNone/>
            </a:pPr>
            <a:r>
              <a:rPr lang="en-US" sz="3000">
                <a:solidFill>
                  <a:srgbClr val="202020"/>
                </a:solidFill>
                <a:latin typeface="Arial"/>
                <a:ea typeface="Arial"/>
                <a:cs typeface="Arial"/>
                <a:sym typeface="Arial"/>
              </a:rPr>
              <a:t>Thiết kế và chế tạo thành công máy sơn phủ màng mỏng doctor blade coater</a:t>
            </a:r>
            <a:endParaRPr/>
          </a:p>
        </p:txBody>
      </p:sp>
      <p:sp>
        <p:nvSpPr>
          <p:cNvPr id="318" name="Google Shape;318;p22"/>
          <p:cNvSpPr txBox="1"/>
          <p:nvPr/>
        </p:nvSpPr>
        <p:spPr>
          <a:xfrm>
            <a:off x="4641576" y="8443507"/>
            <a:ext cx="8981698" cy="428835"/>
          </a:xfrm>
          <a:prstGeom prst="rect">
            <a:avLst/>
          </a:prstGeom>
          <a:noFill/>
          <a:ln>
            <a:noFill/>
          </a:ln>
        </p:spPr>
        <p:txBody>
          <a:bodyPr anchorCtr="0" anchor="t" bIns="0" lIns="0" spcFirstLastPara="1" rIns="0" wrap="square" tIns="0">
            <a:spAutoFit/>
          </a:bodyPr>
          <a:lstStyle/>
          <a:p>
            <a:pPr indent="0" lvl="0" marL="0" marR="0" rtl="0" algn="ctr">
              <a:lnSpc>
                <a:spcPct val="150020"/>
              </a:lnSpc>
              <a:spcBef>
                <a:spcPts val="0"/>
              </a:spcBef>
              <a:spcAft>
                <a:spcPts val="0"/>
              </a:spcAft>
              <a:buNone/>
            </a:pPr>
            <a:r>
              <a:rPr lang="en-US" sz="2499">
                <a:solidFill>
                  <a:srgbClr val="202020"/>
                </a:solidFill>
                <a:latin typeface="Arial"/>
                <a:ea typeface="Arial"/>
                <a:cs typeface="Arial"/>
                <a:sym typeface="Arial"/>
              </a:rPr>
              <a:t>Hình 19: Phần cơ khí của thiết bị a) thiết kế b) thực tế</a:t>
            </a:r>
            <a:endParaRPr sz="2499">
              <a:solidFill>
                <a:srgbClr val="202020"/>
              </a:solidFill>
              <a:latin typeface="Arial"/>
              <a:ea typeface="Arial"/>
              <a:cs typeface="Arial"/>
              <a:sym typeface="Arial"/>
            </a:endParaRPr>
          </a:p>
        </p:txBody>
      </p:sp>
      <p:sp>
        <p:nvSpPr>
          <p:cNvPr id="319" name="Google Shape;319;p22"/>
          <p:cNvSpPr txBox="1"/>
          <p:nvPr/>
        </p:nvSpPr>
        <p:spPr>
          <a:xfrm>
            <a:off x="2798427" y="2887897"/>
            <a:ext cx="557843" cy="6096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en-US" sz="3000">
                <a:solidFill>
                  <a:srgbClr val="202020"/>
                </a:solidFill>
                <a:latin typeface="Arial"/>
                <a:ea typeface="Arial"/>
                <a:cs typeface="Arial"/>
                <a:sym typeface="Arial"/>
              </a:rPr>
              <a:t>a)</a:t>
            </a:r>
            <a:endParaRPr/>
          </a:p>
        </p:txBody>
      </p:sp>
      <p:sp>
        <p:nvSpPr>
          <p:cNvPr id="320" name="Google Shape;320;p22"/>
          <p:cNvSpPr txBox="1"/>
          <p:nvPr/>
        </p:nvSpPr>
        <p:spPr>
          <a:xfrm>
            <a:off x="9791848" y="2887897"/>
            <a:ext cx="601804" cy="6096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en-US" sz="3000">
                <a:solidFill>
                  <a:srgbClr val="202020"/>
                </a:solidFill>
                <a:latin typeface="Arial"/>
                <a:ea typeface="Arial"/>
                <a:cs typeface="Arial"/>
                <a:sym typeface="Arial"/>
              </a:rPr>
              <a:t>b)</a:t>
            </a:r>
            <a:endParaRPr/>
          </a:p>
        </p:txBody>
      </p:sp>
      <p:pic>
        <p:nvPicPr>
          <p:cNvPr descr="A white printer with a blue screen&#10;&#10;AI-generated content may be incorrect." id="321" name="Google Shape;321;p22"/>
          <p:cNvPicPr preferRelativeResize="0"/>
          <p:nvPr/>
        </p:nvPicPr>
        <p:blipFill rotWithShape="1">
          <a:blip r:embed="rId3">
            <a:alphaModFix/>
          </a:blip>
          <a:srcRect b="0" l="0" r="0" t="0"/>
          <a:stretch/>
        </p:blipFill>
        <p:spPr>
          <a:xfrm>
            <a:off x="1447800" y="3771900"/>
            <a:ext cx="9441937" cy="4071069"/>
          </a:xfrm>
          <a:prstGeom prst="rect">
            <a:avLst/>
          </a:prstGeom>
          <a:noFill/>
          <a:ln>
            <a:noFill/>
          </a:ln>
        </p:spPr>
      </p:pic>
      <p:pic>
        <p:nvPicPr>
          <p:cNvPr descr="A black and silver object with a yellow line&#10;&#10;AI-generated content may be incorrect." id="322" name="Google Shape;322;p22"/>
          <p:cNvPicPr preferRelativeResize="0"/>
          <p:nvPr/>
        </p:nvPicPr>
        <p:blipFill rotWithShape="1">
          <a:blip r:embed="rId4">
            <a:alphaModFix/>
          </a:blip>
          <a:srcRect b="0" l="0" r="0" t="0"/>
          <a:stretch/>
        </p:blipFill>
        <p:spPr>
          <a:xfrm>
            <a:off x="10092750" y="3029629"/>
            <a:ext cx="7407479" cy="555561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3"/>
          <p:cNvSpPr txBox="1"/>
          <p:nvPr/>
        </p:nvSpPr>
        <p:spPr>
          <a:xfrm>
            <a:off x="727981" y="495300"/>
            <a:ext cx="16116686" cy="9906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US" sz="6000">
                <a:solidFill>
                  <a:srgbClr val="3849A2"/>
                </a:solidFill>
                <a:latin typeface="Maven Pro Black"/>
                <a:ea typeface="Maven Pro Black"/>
                <a:cs typeface="Maven Pro Black"/>
                <a:sym typeface="Maven Pro Black"/>
              </a:rPr>
              <a:t>IV</a:t>
            </a:r>
            <a:r>
              <a:rPr b="1" lang="en-US" sz="6000" u="none" strike="noStrike">
                <a:solidFill>
                  <a:srgbClr val="3849A2"/>
                </a:solidFill>
                <a:latin typeface="Maven Pro Black"/>
                <a:ea typeface="Maven Pro Black"/>
                <a:cs typeface="Maven Pro Black"/>
                <a:sym typeface="Maven Pro Black"/>
              </a:rPr>
              <a:t>. Kết quả và thảo luận</a:t>
            </a:r>
            <a:endParaRPr/>
          </a:p>
        </p:txBody>
      </p:sp>
      <p:sp>
        <p:nvSpPr>
          <p:cNvPr id="329" name="Google Shape;329;p23"/>
          <p:cNvSpPr txBox="1"/>
          <p:nvPr/>
        </p:nvSpPr>
        <p:spPr>
          <a:xfrm>
            <a:off x="1095084" y="1571006"/>
            <a:ext cx="16354715" cy="1097416"/>
          </a:xfrm>
          <a:prstGeom prst="rect">
            <a:avLst/>
          </a:prstGeom>
          <a:noFill/>
          <a:ln>
            <a:noFill/>
          </a:ln>
        </p:spPr>
        <p:txBody>
          <a:bodyPr anchorCtr="0" anchor="t" bIns="0" lIns="0" spcFirstLastPara="1" rIns="0" wrap="square" tIns="0">
            <a:spAutoFit/>
          </a:bodyPr>
          <a:lstStyle/>
          <a:p>
            <a:pPr indent="0" lvl="0" marL="0" marR="0" rtl="0" algn="just">
              <a:lnSpc>
                <a:spcPct val="150000"/>
              </a:lnSpc>
              <a:spcBef>
                <a:spcPts val="0"/>
              </a:spcBef>
              <a:spcAft>
                <a:spcPts val="0"/>
              </a:spcAft>
              <a:buNone/>
            </a:pPr>
            <a:r>
              <a:rPr lang="en-US" sz="3000">
                <a:solidFill>
                  <a:srgbClr val="202020"/>
                </a:solidFill>
                <a:latin typeface="Arial"/>
                <a:ea typeface="Arial"/>
                <a:cs typeface="Arial"/>
                <a:sym typeface="Arial"/>
              </a:rPr>
              <a:t>Qua việc kiểm soát chính xác các thông số, máy đã thành công tạo ra mẫu có độ đồng đều cao trên bề mặt, có khả năng ứng dụng cho linh kiện chuyển đổi điện năng:</a:t>
            </a:r>
            <a:endParaRPr/>
          </a:p>
        </p:txBody>
      </p:sp>
      <p:pic>
        <p:nvPicPr>
          <p:cNvPr descr="A graph of a graph showing a number of pvc pva&#10;&#10;AI-generated content may be incorrect." id="330" name="Google Shape;330;p23"/>
          <p:cNvPicPr preferRelativeResize="0"/>
          <p:nvPr/>
        </p:nvPicPr>
        <p:blipFill rotWithShape="1">
          <a:blip r:embed="rId3">
            <a:alphaModFix/>
          </a:blip>
          <a:srcRect b="0" l="0" r="0" t="0"/>
          <a:stretch/>
        </p:blipFill>
        <p:spPr>
          <a:xfrm>
            <a:off x="9204691" y="2970915"/>
            <a:ext cx="9083309" cy="7008920"/>
          </a:xfrm>
          <a:prstGeom prst="rect">
            <a:avLst/>
          </a:prstGeom>
          <a:noFill/>
          <a:ln>
            <a:noFill/>
          </a:ln>
        </p:spPr>
      </p:pic>
      <p:pic>
        <p:nvPicPr>
          <p:cNvPr descr="A diagram of a structure&#10;&#10;AI-generated content may be incorrect." id="331" name="Google Shape;331;p23"/>
          <p:cNvPicPr preferRelativeResize="0"/>
          <p:nvPr/>
        </p:nvPicPr>
        <p:blipFill rotWithShape="1">
          <a:blip r:embed="rId4">
            <a:alphaModFix/>
          </a:blip>
          <a:srcRect b="0" l="0" r="0" t="0"/>
          <a:stretch/>
        </p:blipFill>
        <p:spPr>
          <a:xfrm>
            <a:off x="1518863" y="2933700"/>
            <a:ext cx="7757589" cy="700892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24"/>
          <p:cNvSpPr txBox="1"/>
          <p:nvPr/>
        </p:nvSpPr>
        <p:spPr>
          <a:xfrm>
            <a:off x="727981" y="495300"/>
            <a:ext cx="16116686" cy="9906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US" sz="6000">
                <a:solidFill>
                  <a:srgbClr val="3849A2"/>
                </a:solidFill>
                <a:latin typeface="Maven Pro Black"/>
                <a:ea typeface="Maven Pro Black"/>
                <a:cs typeface="Maven Pro Black"/>
                <a:sym typeface="Maven Pro Black"/>
              </a:rPr>
              <a:t>Phát triển mở rộng thiết kế</a:t>
            </a:r>
            <a:endParaRPr/>
          </a:p>
        </p:txBody>
      </p:sp>
      <p:sp>
        <p:nvSpPr>
          <p:cNvPr id="337" name="Google Shape;337;p24"/>
          <p:cNvSpPr txBox="1"/>
          <p:nvPr/>
        </p:nvSpPr>
        <p:spPr>
          <a:xfrm>
            <a:off x="2451554" y="2486962"/>
            <a:ext cx="6334770" cy="4038600"/>
          </a:xfrm>
          <a:prstGeom prst="rect">
            <a:avLst/>
          </a:prstGeom>
          <a:noFill/>
          <a:ln>
            <a:noFill/>
          </a:ln>
        </p:spPr>
        <p:txBody>
          <a:bodyPr anchorCtr="0" anchor="t" bIns="0" lIns="0" spcFirstLastPara="1" rIns="0" wrap="square" tIns="0">
            <a:spAutoFit/>
          </a:bodyPr>
          <a:lstStyle/>
          <a:p>
            <a:pPr indent="-323850" lvl="1" marL="647700" marR="0" rtl="0" algn="just">
              <a:lnSpc>
                <a:spcPct val="150000"/>
              </a:lnSpc>
              <a:spcBef>
                <a:spcPts val="0"/>
              </a:spcBef>
              <a:spcAft>
                <a:spcPts val="0"/>
              </a:spcAft>
              <a:buClr>
                <a:srgbClr val="202020"/>
              </a:buClr>
              <a:buSzPts val="3000"/>
              <a:buFont typeface="Arial"/>
              <a:buChar char="•"/>
            </a:pPr>
            <a:r>
              <a:rPr b="0" i="0" lang="en-US" sz="3000" u="none" cap="none" strike="noStrike">
                <a:solidFill>
                  <a:srgbClr val="202020"/>
                </a:solidFill>
                <a:latin typeface="Arial"/>
                <a:ea typeface="Arial"/>
                <a:cs typeface="Arial"/>
                <a:sym typeface="Arial"/>
              </a:rPr>
              <a:t>Phát triển điều khiển thủ công</a:t>
            </a:r>
            <a:endParaRPr/>
          </a:p>
          <a:p>
            <a:pPr indent="0" lvl="0" marL="0" marR="0" rtl="0" algn="just">
              <a:lnSpc>
                <a:spcPct val="150000"/>
              </a:lnSpc>
              <a:spcBef>
                <a:spcPts val="0"/>
              </a:spcBef>
              <a:spcAft>
                <a:spcPts val="0"/>
              </a:spcAft>
              <a:buNone/>
            </a:pPr>
            <a:r>
              <a:t/>
            </a:r>
            <a:endParaRPr sz="3000">
              <a:solidFill>
                <a:srgbClr val="202020"/>
              </a:solidFill>
              <a:latin typeface="Arial"/>
              <a:ea typeface="Arial"/>
              <a:cs typeface="Arial"/>
              <a:sym typeface="Arial"/>
            </a:endParaRPr>
          </a:p>
          <a:p>
            <a:pPr indent="-323850" lvl="1" marL="647700" marR="0" rtl="0" algn="just">
              <a:lnSpc>
                <a:spcPct val="150000"/>
              </a:lnSpc>
              <a:spcBef>
                <a:spcPts val="0"/>
              </a:spcBef>
              <a:spcAft>
                <a:spcPts val="0"/>
              </a:spcAft>
              <a:buClr>
                <a:srgbClr val="202020"/>
              </a:buClr>
              <a:buSzPts val="3000"/>
              <a:buFont typeface="Arial"/>
              <a:buChar char="•"/>
            </a:pPr>
            <a:r>
              <a:rPr b="0" i="0" lang="en-US" sz="3000" u="none" cap="none" strike="noStrike">
                <a:solidFill>
                  <a:srgbClr val="202020"/>
                </a:solidFill>
                <a:latin typeface="Arial"/>
                <a:ea typeface="Arial"/>
                <a:cs typeface="Arial"/>
                <a:sym typeface="Arial"/>
              </a:rPr>
              <a:t>Thêm các tính năng điều khiển</a:t>
            </a:r>
            <a:endParaRPr/>
          </a:p>
          <a:p>
            <a:pPr indent="0" lvl="0" marL="0" marR="0" rtl="0" algn="just">
              <a:lnSpc>
                <a:spcPct val="150000"/>
              </a:lnSpc>
              <a:spcBef>
                <a:spcPts val="0"/>
              </a:spcBef>
              <a:spcAft>
                <a:spcPts val="0"/>
              </a:spcAft>
              <a:buNone/>
            </a:pPr>
            <a:r>
              <a:t/>
            </a:r>
            <a:endParaRPr sz="3000">
              <a:solidFill>
                <a:srgbClr val="202020"/>
              </a:solidFill>
              <a:latin typeface="Arial"/>
              <a:ea typeface="Arial"/>
              <a:cs typeface="Arial"/>
              <a:sym typeface="Arial"/>
            </a:endParaRPr>
          </a:p>
          <a:p>
            <a:pPr indent="-323850" lvl="1" marL="647700" marR="0" rtl="0" algn="just">
              <a:lnSpc>
                <a:spcPct val="150000"/>
              </a:lnSpc>
              <a:spcBef>
                <a:spcPts val="0"/>
              </a:spcBef>
              <a:spcAft>
                <a:spcPts val="0"/>
              </a:spcAft>
              <a:buClr>
                <a:srgbClr val="202020"/>
              </a:buClr>
              <a:buSzPts val="3000"/>
              <a:buFont typeface="Arial"/>
              <a:buChar char="•"/>
            </a:pPr>
            <a:r>
              <a:rPr b="0" i="0" lang="en-US" sz="3000" u="none" cap="none" strike="noStrike">
                <a:solidFill>
                  <a:srgbClr val="202020"/>
                </a:solidFill>
                <a:latin typeface="Arial"/>
                <a:ea typeface="Arial"/>
                <a:cs typeface="Arial"/>
                <a:sym typeface="Arial"/>
              </a:rPr>
              <a:t>Tích hợp thêm các cảm biến</a:t>
            </a:r>
            <a:endParaRPr/>
          </a:p>
          <a:p>
            <a:pPr indent="0" lvl="0" marL="0" marR="0" rtl="0" algn="just">
              <a:lnSpc>
                <a:spcPct val="150000"/>
              </a:lnSpc>
              <a:spcBef>
                <a:spcPts val="0"/>
              </a:spcBef>
              <a:spcAft>
                <a:spcPts val="0"/>
              </a:spcAft>
              <a:buNone/>
            </a:pPr>
            <a:r>
              <a:t/>
            </a:r>
            <a:endParaRPr sz="3000">
              <a:solidFill>
                <a:srgbClr val="202020"/>
              </a:solidFill>
              <a:latin typeface="Arial"/>
              <a:ea typeface="Arial"/>
              <a:cs typeface="Arial"/>
              <a:sym typeface="Arial"/>
            </a:endParaRPr>
          </a:p>
          <a:p>
            <a:pPr indent="-323850" lvl="1" marL="647700" marR="0" rtl="0" algn="just">
              <a:lnSpc>
                <a:spcPct val="150000"/>
              </a:lnSpc>
              <a:spcBef>
                <a:spcPts val="0"/>
              </a:spcBef>
              <a:spcAft>
                <a:spcPts val="0"/>
              </a:spcAft>
              <a:buClr>
                <a:srgbClr val="202020"/>
              </a:buClr>
              <a:buSzPts val="3000"/>
              <a:buFont typeface="Arial"/>
              <a:buChar char="•"/>
            </a:pPr>
            <a:r>
              <a:rPr b="0" i="0" lang="en-US" sz="3000" u="none" cap="none" strike="noStrike">
                <a:solidFill>
                  <a:srgbClr val="202020"/>
                </a:solidFill>
                <a:latin typeface="Arial"/>
                <a:ea typeface="Arial"/>
                <a:cs typeface="Arial"/>
                <a:sym typeface="Arial"/>
              </a:rPr>
              <a:t>Nâng cấp hệ thống IOT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25"/>
          <p:cNvSpPr txBox="1"/>
          <p:nvPr/>
        </p:nvSpPr>
        <p:spPr>
          <a:xfrm>
            <a:off x="727981" y="495300"/>
            <a:ext cx="16116686" cy="9906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US" sz="6000">
                <a:solidFill>
                  <a:srgbClr val="3849A2"/>
                </a:solidFill>
                <a:latin typeface="Maven Pro Black"/>
                <a:ea typeface="Maven Pro Black"/>
                <a:cs typeface="Maven Pro Black"/>
                <a:sym typeface="Maven Pro Black"/>
              </a:rPr>
              <a:t>Kết luận</a:t>
            </a:r>
            <a:endParaRPr/>
          </a:p>
        </p:txBody>
      </p:sp>
      <p:sp>
        <p:nvSpPr>
          <p:cNvPr id="343" name="Google Shape;343;p25"/>
          <p:cNvSpPr txBox="1"/>
          <p:nvPr/>
        </p:nvSpPr>
        <p:spPr>
          <a:xfrm>
            <a:off x="1061892" y="2688857"/>
            <a:ext cx="16164300" cy="4617600"/>
          </a:xfrm>
          <a:prstGeom prst="rect">
            <a:avLst/>
          </a:prstGeom>
          <a:noFill/>
          <a:ln>
            <a:noFill/>
          </a:ln>
        </p:spPr>
        <p:txBody>
          <a:bodyPr anchorCtr="0" anchor="t" bIns="0" lIns="0" spcFirstLastPara="1" rIns="0" wrap="square" tIns="0">
            <a:spAutoFit/>
          </a:bodyPr>
          <a:lstStyle/>
          <a:p>
            <a:pPr indent="0" lvl="0" marL="0" marR="0" rtl="0" algn="just">
              <a:lnSpc>
                <a:spcPct val="150000"/>
              </a:lnSpc>
              <a:spcBef>
                <a:spcPts val="0"/>
              </a:spcBef>
              <a:spcAft>
                <a:spcPts val="0"/>
              </a:spcAft>
              <a:buNone/>
            </a:pPr>
            <a:r>
              <a:rPr lang="en-US" sz="3000">
                <a:solidFill>
                  <a:srgbClr val="202020"/>
                </a:solidFill>
                <a:latin typeface="Arial"/>
                <a:ea typeface="Arial"/>
                <a:cs typeface="Arial"/>
                <a:sym typeface="Arial"/>
              </a:rPr>
              <a:t>Nghiên cứu này đã thiết kế, chế tạo và thử nghiệm máy sơn phủ (doctor blade coater) cùng với việc sử dụng nó để tạo ra lớp màng mỏng. Qua nghiên cứu và thử nghiệm, kết quả thu được đã chứng minh rằng máy sơn phủ có khả năng tạo ra các lớp màng mỏng đồng đều </a:t>
            </a:r>
            <a:r>
              <a:rPr lang="en-US" sz="3000">
                <a:solidFill>
                  <a:srgbClr val="202020"/>
                </a:solidFill>
              </a:rPr>
              <a:t>và ứng dụng tốt trong nghiên cứu và sản xuất linh kiện chuyển đổi điện năng</a:t>
            </a:r>
            <a:r>
              <a:rPr lang="en-US" sz="3000">
                <a:solidFill>
                  <a:srgbClr val="202020"/>
                </a:solidFill>
                <a:latin typeface="Arial"/>
                <a:ea typeface="Arial"/>
                <a:cs typeface="Arial"/>
                <a:sym typeface="Arial"/>
              </a:rPr>
              <a:t>.</a:t>
            </a:r>
            <a:endParaRPr/>
          </a:p>
          <a:p>
            <a:pPr indent="0" lvl="0" marL="0" marR="0" rtl="0" algn="just">
              <a:lnSpc>
                <a:spcPct val="150000"/>
              </a:lnSpc>
              <a:spcBef>
                <a:spcPts val="0"/>
              </a:spcBef>
              <a:spcAft>
                <a:spcPts val="0"/>
              </a:spcAft>
              <a:buNone/>
            </a:pPr>
            <a:r>
              <a:t/>
            </a:r>
            <a:endParaRPr sz="3000">
              <a:solidFill>
                <a:srgbClr val="202020"/>
              </a:solidFill>
              <a:latin typeface="Arial"/>
              <a:ea typeface="Arial"/>
              <a:cs typeface="Arial"/>
              <a:sym typeface="Arial"/>
            </a:endParaRPr>
          </a:p>
          <a:p>
            <a:pPr indent="0" lvl="0" marL="0" marR="0" rtl="0" algn="just">
              <a:lnSpc>
                <a:spcPct val="150000"/>
              </a:lnSpc>
              <a:spcBef>
                <a:spcPts val="0"/>
              </a:spcBef>
              <a:spcAft>
                <a:spcPts val="0"/>
              </a:spcAft>
              <a:buNone/>
            </a:pPr>
            <a:r>
              <a:rPr lang="en-US" sz="3000">
                <a:solidFill>
                  <a:srgbClr val="202020"/>
                </a:solidFill>
                <a:latin typeface="Arial"/>
                <a:ea typeface="Arial"/>
                <a:cs typeface="Arial"/>
                <a:sym typeface="Arial"/>
              </a:rPr>
              <a:t>Hướng phát triển trong tương lai: Tạo ra sản phẩm độ tin cậy cao hơn với chi phí thấp hơn để phổ biến thiết bị trong các phòng thí nghiệm.</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6"/>
          <p:cNvSpPr txBox="1"/>
          <p:nvPr/>
        </p:nvSpPr>
        <p:spPr>
          <a:xfrm>
            <a:off x="5665381" y="421453"/>
            <a:ext cx="6957239" cy="904875"/>
          </a:xfrm>
          <a:prstGeom prst="rect">
            <a:avLst/>
          </a:prstGeom>
          <a:noFill/>
          <a:ln>
            <a:noFill/>
          </a:ln>
        </p:spPr>
        <p:txBody>
          <a:bodyPr anchorCtr="0" anchor="t" bIns="0" lIns="0" spcFirstLastPara="1" rIns="0" wrap="square" tIns="0">
            <a:spAutoFit/>
          </a:bodyPr>
          <a:lstStyle/>
          <a:p>
            <a:pPr indent="0" lvl="0" marL="0" marR="0" rtl="0" algn="l">
              <a:lnSpc>
                <a:spcPct val="120003"/>
              </a:lnSpc>
              <a:spcBef>
                <a:spcPts val="0"/>
              </a:spcBef>
              <a:spcAft>
                <a:spcPts val="0"/>
              </a:spcAft>
              <a:buNone/>
            </a:pPr>
            <a:r>
              <a:rPr b="1" lang="en-US" sz="5999">
                <a:solidFill>
                  <a:srgbClr val="000000"/>
                </a:solidFill>
                <a:latin typeface="Asap Medium"/>
                <a:ea typeface="Asap Medium"/>
                <a:cs typeface="Asap Medium"/>
                <a:sym typeface="Asap Medium"/>
              </a:rPr>
              <a:t>Tài liệu Tham khảo</a:t>
            </a:r>
            <a:endParaRPr/>
          </a:p>
        </p:txBody>
      </p:sp>
      <p:sp>
        <p:nvSpPr>
          <p:cNvPr id="349" name="Google Shape;349;p26"/>
          <p:cNvSpPr txBox="1"/>
          <p:nvPr/>
        </p:nvSpPr>
        <p:spPr>
          <a:xfrm>
            <a:off x="3257550" y="1562100"/>
            <a:ext cx="11772900" cy="3954288"/>
          </a:xfrm>
          <a:prstGeom prst="rect">
            <a:avLst/>
          </a:prstGeom>
          <a:noFill/>
          <a:ln>
            <a:noFill/>
          </a:ln>
        </p:spPr>
        <p:txBody>
          <a:bodyPr anchorCtr="0" anchor="t" bIns="0" lIns="0" spcFirstLastPara="1" rIns="0" wrap="square" tIns="0">
            <a:spAutoFit/>
          </a:bodyPr>
          <a:lstStyle/>
          <a:p>
            <a:pPr indent="0" lvl="0" marL="0" marR="0" rtl="0" algn="l">
              <a:lnSpc>
                <a:spcPct val="128291"/>
              </a:lnSpc>
              <a:spcBef>
                <a:spcPts val="0"/>
              </a:spcBef>
              <a:spcAft>
                <a:spcPts val="0"/>
              </a:spcAft>
              <a:buNone/>
            </a:pPr>
            <a:r>
              <a:rPr b="1" lang="en-US" sz="2400">
                <a:solidFill>
                  <a:srgbClr val="000000"/>
                </a:solidFill>
                <a:latin typeface="Arial"/>
                <a:ea typeface="Arial"/>
                <a:cs typeface="Arial"/>
                <a:sym typeface="Arial"/>
              </a:rPr>
              <a:t>[1] </a:t>
            </a:r>
            <a:r>
              <a:rPr lang="en-US" sz="2400">
                <a:solidFill>
                  <a:srgbClr val="000000"/>
                </a:solidFill>
                <a:latin typeface="Arial"/>
                <a:ea typeface="Arial"/>
                <a:cs typeface="Arial"/>
                <a:sym typeface="Arial"/>
              </a:rPr>
              <a:t>3 công nghệ 4.0 trụ cột của cuộc cách mạng công nghiệp 4.0. https://subiz.com.vn/blog/cong-nghe-4-0.html.</a:t>
            </a:r>
            <a:endParaRPr/>
          </a:p>
          <a:p>
            <a:pPr indent="0" lvl="0" marL="0" marR="0" rtl="0" algn="l">
              <a:lnSpc>
                <a:spcPct val="128291"/>
              </a:lnSpc>
              <a:spcBef>
                <a:spcPts val="0"/>
              </a:spcBef>
              <a:spcAft>
                <a:spcPts val="0"/>
              </a:spcAft>
              <a:buNone/>
            </a:pPr>
            <a:r>
              <a:rPr b="1" lang="en-US" sz="2400">
                <a:solidFill>
                  <a:srgbClr val="000000"/>
                </a:solidFill>
                <a:latin typeface="Arial"/>
                <a:ea typeface="Arial"/>
                <a:cs typeface="Arial"/>
                <a:sym typeface="Arial"/>
              </a:rPr>
              <a:t>[2]</a:t>
            </a:r>
            <a:r>
              <a:rPr lang="en-US" sz="2400">
                <a:solidFill>
                  <a:srgbClr val="000000"/>
                </a:solidFill>
                <a:latin typeface="Arial"/>
                <a:ea typeface="Arial"/>
                <a:cs typeface="Arial"/>
                <a:sym typeface="Arial"/>
              </a:rPr>
              <a:t> Thin Film Deposition Techniques and Systems. https://korvustech.com/thin-film-deposition/.</a:t>
            </a:r>
            <a:endParaRPr/>
          </a:p>
          <a:p>
            <a:pPr indent="0" lvl="0" marL="0" marR="0" rtl="0" algn="l">
              <a:lnSpc>
                <a:spcPct val="128291"/>
              </a:lnSpc>
              <a:spcBef>
                <a:spcPts val="0"/>
              </a:spcBef>
              <a:spcAft>
                <a:spcPts val="0"/>
              </a:spcAft>
              <a:buNone/>
            </a:pPr>
            <a:r>
              <a:rPr b="1" lang="en-US" sz="2400">
                <a:solidFill>
                  <a:srgbClr val="000000"/>
                </a:solidFill>
                <a:latin typeface="Arial"/>
                <a:ea typeface="Arial"/>
                <a:cs typeface="Arial"/>
                <a:sym typeface="Arial"/>
              </a:rPr>
              <a:t>[3]</a:t>
            </a:r>
            <a:r>
              <a:rPr lang="en-US" sz="2400">
                <a:solidFill>
                  <a:srgbClr val="000000"/>
                </a:solidFill>
                <a:latin typeface="Arial"/>
                <a:ea typeface="Arial"/>
                <a:cs typeface="Arial"/>
                <a:sym typeface="Arial"/>
              </a:rPr>
              <a:t> Thin Film Deposition: Comparing Coating Methods. https://www.ossila.com/pages/solution-processing-techniques-comparison.</a:t>
            </a:r>
            <a:endParaRPr/>
          </a:p>
          <a:p>
            <a:pPr indent="0" lvl="0" marL="0" marR="0" rtl="0" algn="l">
              <a:lnSpc>
                <a:spcPct val="128291"/>
              </a:lnSpc>
              <a:spcBef>
                <a:spcPts val="0"/>
              </a:spcBef>
              <a:spcAft>
                <a:spcPts val="0"/>
              </a:spcAft>
              <a:buNone/>
            </a:pPr>
            <a:r>
              <a:rPr b="1" lang="en-US" sz="2400">
                <a:solidFill>
                  <a:srgbClr val="000000"/>
                </a:solidFill>
                <a:latin typeface="Arial"/>
                <a:ea typeface="Arial"/>
                <a:cs typeface="Arial"/>
                <a:sym typeface="Arial"/>
              </a:rPr>
              <a:t>[4]</a:t>
            </a:r>
            <a:r>
              <a:rPr lang="en-US" sz="2400">
                <a:solidFill>
                  <a:srgbClr val="000000"/>
                </a:solidFill>
                <a:latin typeface="Arial"/>
                <a:ea typeface="Arial"/>
                <a:cs typeface="Arial"/>
                <a:sym typeface="Arial"/>
              </a:rPr>
              <a:t> </a:t>
            </a:r>
            <a:r>
              <a:rPr b="0" i="0" lang="en-US" sz="2400">
                <a:solidFill>
                  <a:srgbClr val="1F1F1F"/>
                </a:solidFill>
                <a:latin typeface="Arial"/>
                <a:ea typeface="Arial"/>
                <a:cs typeface="Arial"/>
                <a:sym typeface="Arial"/>
              </a:rPr>
              <a:t>Knife Coating</a:t>
            </a:r>
            <a:r>
              <a:rPr lang="en-US" sz="2400">
                <a:solidFill>
                  <a:srgbClr val="000000"/>
                </a:solidFill>
                <a:latin typeface="Arial"/>
                <a:ea typeface="Arial"/>
                <a:cs typeface="Arial"/>
                <a:sym typeface="Arial"/>
              </a:rPr>
              <a:t>. </a:t>
            </a:r>
            <a:r>
              <a:rPr lang="en-US" sz="2400" u="sng">
                <a:solidFill>
                  <a:srgbClr val="000000"/>
                </a:solidFill>
                <a:latin typeface="Arial"/>
                <a:ea typeface="Arial"/>
                <a:cs typeface="Arial"/>
                <a:sym typeface="Arial"/>
                <a:hlinkClick r:id="rId3">
                  <a:extLst>
                    <a:ext uri="{A12FA001-AC4F-418D-AE19-62706E023703}">
                      <ahyp:hlinkClr val="tx"/>
                    </a:ext>
                  </a:extLst>
                </a:hlinkClick>
              </a:rPr>
              <a:t>https://www.sciencedirect.com/topics/engineering/knife-coating</a:t>
            </a:r>
            <a:r>
              <a:rPr lang="en-US" sz="2400">
                <a:solidFill>
                  <a:srgbClr val="000000"/>
                </a:solidFill>
                <a:latin typeface="Arial"/>
                <a:ea typeface="Arial"/>
                <a:cs typeface="Arial"/>
                <a:sym typeface="Arial"/>
              </a:rPr>
              <a:t>.</a:t>
            </a:r>
            <a:endParaRPr/>
          </a:p>
          <a:p>
            <a:pPr indent="0" lvl="0" marL="0" marR="0" rtl="0" algn="l">
              <a:lnSpc>
                <a:spcPct val="128291"/>
              </a:lnSpc>
              <a:spcBef>
                <a:spcPts val="0"/>
              </a:spcBef>
              <a:spcAft>
                <a:spcPts val="0"/>
              </a:spcAft>
              <a:buNone/>
            </a:pPr>
            <a:r>
              <a:rPr b="1" lang="en-US" sz="2400">
                <a:solidFill>
                  <a:srgbClr val="000000"/>
                </a:solidFill>
                <a:latin typeface="Arial"/>
                <a:ea typeface="Arial"/>
                <a:cs typeface="Arial"/>
                <a:sym typeface="Arial"/>
              </a:rPr>
              <a:t>[5]</a:t>
            </a:r>
            <a:r>
              <a:rPr lang="en-US" sz="2400">
                <a:solidFill>
                  <a:srgbClr val="000000"/>
                </a:solidFill>
                <a:latin typeface="Arial"/>
                <a:ea typeface="Arial"/>
                <a:cs typeface="Arial"/>
                <a:sym typeface="Arial"/>
              </a:rPr>
              <a:t> </a:t>
            </a:r>
            <a:r>
              <a:rPr lang="en-US" sz="2400">
                <a:solidFill>
                  <a:srgbClr val="333333"/>
                </a:solidFill>
                <a:latin typeface="Open Sans"/>
                <a:ea typeface="Open Sans"/>
                <a:cs typeface="Open Sans"/>
                <a:sym typeface="Open Sans"/>
              </a:rPr>
              <a:t>Spin Coating</a:t>
            </a:r>
            <a:r>
              <a:rPr lang="en-US" sz="2400">
                <a:solidFill>
                  <a:srgbClr val="000000"/>
                </a:solidFill>
                <a:latin typeface="Arial"/>
                <a:ea typeface="Arial"/>
                <a:cs typeface="Arial"/>
                <a:sym typeface="Arial"/>
              </a:rPr>
              <a:t>. https://www.ossila.com/products/spin-coater.</a:t>
            </a:r>
            <a:endParaRPr/>
          </a:p>
          <a:p>
            <a:pPr indent="0" lvl="0" marL="0" marR="0" rtl="0" algn="l">
              <a:lnSpc>
                <a:spcPct val="128291"/>
              </a:lnSpc>
              <a:spcBef>
                <a:spcPts val="0"/>
              </a:spcBef>
              <a:spcAft>
                <a:spcPts val="0"/>
              </a:spcAft>
              <a:buNone/>
            </a:pPr>
            <a:r>
              <a:rPr b="1" lang="en-US" sz="2400">
                <a:solidFill>
                  <a:srgbClr val="000000"/>
                </a:solidFill>
                <a:latin typeface="Arial"/>
                <a:ea typeface="Arial"/>
                <a:cs typeface="Arial"/>
                <a:sym typeface="Arial"/>
              </a:rPr>
              <a:t>[6]</a:t>
            </a:r>
            <a:r>
              <a:rPr lang="en-US" sz="2400">
                <a:solidFill>
                  <a:srgbClr val="000000"/>
                </a:solidFill>
                <a:latin typeface="Arial"/>
                <a:ea typeface="Arial"/>
                <a:cs typeface="Arial"/>
                <a:sym typeface="Arial"/>
              </a:rPr>
              <a:t> </a:t>
            </a:r>
            <a:r>
              <a:rPr b="0" i="0" lang="en-US" sz="2400">
                <a:solidFill>
                  <a:srgbClr val="333333"/>
                </a:solidFill>
                <a:latin typeface="Open Sans"/>
                <a:ea typeface="Open Sans"/>
                <a:cs typeface="Open Sans"/>
                <a:sym typeface="Open Sans"/>
              </a:rPr>
              <a:t>Doctor Blade Coater</a:t>
            </a:r>
            <a:r>
              <a:rPr lang="en-US" sz="2400">
                <a:solidFill>
                  <a:srgbClr val="000000"/>
                </a:solidFill>
                <a:latin typeface="Arial"/>
                <a:ea typeface="Arial"/>
                <a:cs typeface="Arial"/>
                <a:sym typeface="Arial"/>
              </a:rPr>
              <a:t>. </a:t>
            </a:r>
            <a:r>
              <a:rPr lang="en-US" sz="2400" u="sng">
                <a:solidFill>
                  <a:srgbClr val="000000"/>
                </a:solidFill>
                <a:latin typeface="Arial"/>
                <a:ea typeface="Arial"/>
                <a:cs typeface="Arial"/>
                <a:sym typeface="Arial"/>
                <a:hlinkClick r:id="rId4">
                  <a:extLst>
                    <a:ext uri="{A12FA001-AC4F-418D-AE19-62706E023703}">
                      <ahyp:hlinkClr val="tx"/>
                    </a:ext>
                  </a:extLst>
                </a:hlinkClick>
              </a:rPr>
              <a:t>https://www.ossila.com/products/doctor-blade-coater</a:t>
            </a:r>
            <a:r>
              <a:rPr lang="en-US" sz="2400">
                <a:solidFill>
                  <a:srgbClr val="000000"/>
                </a:solidFill>
                <a:latin typeface="Arial"/>
                <a:ea typeface="Arial"/>
                <a:cs typeface="Arial"/>
                <a:sym typeface="Arial"/>
              </a:rPr>
              <a:t>.</a:t>
            </a:r>
            <a:endParaRPr/>
          </a:p>
          <a:p>
            <a:pPr indent="0" lvl="0" marL="0" marR="0" rtl="0" algn="l">
              <a:lnSpc>
                <a:spcPct val="128291"/>
              </a:lnSpc>
              <a:spcBef>
                <a:spcPts val="0"/>
              </a:spcBef>
              <a:spcAft>
                <a:spcPts val="0"/>
              </a:spcAft>
              <a:buNone/>
            </a:pPr>
            <a:r>
              <a:rPr b="1" lang="en-US" sz="2400">
                <a:solidFill>
                  <a:srgbClr val="000000"/>
                </a:solidFill>
                <a:latin typeface="Arial"/>
                <a:ea typeface="Arial"/>
                <a:cs typeface="Arial"/>
                <a:sym typeface="Arial"/>
              </a:rPr>
              <a:t>[7]</a:t>
            </a:r>
            <a:r>
              <a:rPr lang="en-US" sz="2400">
                <a:solidFill>
                  <a:srgbClr val="000000"/>
                </a:solidFill>
                <a:latin typeface="Arial"/>
                <a:ea typeface="Arial"/>
                <a:cs typeface="Arial"/>
                <a:sym typeface="Arial"/>
              </a:rPr>
              <a:t> </a:t>
            </a:r>
            <a:r>
              <a:rPr b="0" i="0" lang="en-US" sz="2400">
                <a:solidFill>
                  <a:srgbClr val="333333"/>
                </a:solidFill>
                <a:latin typeface="Open Sans"/>
                <a:ea typeface="Open Sans"/>
                <a:cs typeface="Open Sans"/>
                <a:sym typeface="Open Sans"/>
              </a:rPr>
              <a:t>Dip Coater</a:t>
            </a:r>
            <a:r>
              <a:rPr lang="en-US" sz="2400">
                <a:solidFill>
                  <a:srgbClr val="000000"/>
                </a:solidFill>
                <a:latin typeface="Arial"/>
                <a:ea typeface="Arial"/>
                <a:cs typeface="Arial"/>
                <a:sym typeface="Arial"/>
              </a:rPr>
              <a:t>. https://www.ossila.com/products/dip-coater.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3"/>
          <p:cNvSpPr txBox="1"/>
          <p:nvPr/>
        </p:nvSpPr>
        <p:spPr>
          <a:xfrm>
            <a:off x="727981" y="514350"/>
            <a:ext cx="16116686" cy="89217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US" sz="5500">
                <a:solidFill>
                  <a:srgbClr val="3849A2"/>
                </a:solidFill>
                <a:latin typeface="Maven Pro Black"/>
                <a:ea typeface="Maven Pro Black"/>
                <a:cs typeface="Maven Pro Black"/>
                <a:sym typeface="Maven Pro Black"/>
              </a:rPr>
              <a:t>I. Tổng quan</a:t>
            </a:r>
            <a:endParaRPr/>
          </a:p>
        </p:txBody>
      </p:sp>
      <p:sp>
        <p:nvSpPr>
          <p:cNvPr id="104" name="Google Shape;104;p3"/>
          <p:cNvSpPr txBox="1"/>
          <p:nvPr/>
        </p:nvSpPr>
        <p:spPr>
          <a:xfrm>
            <a:off x="8786324" y="2023270"/>
            <a:ext cx="4886141" cy="409574"/>
          </a:xfrm>
          <a:prstGeom prst="rect">
            <a:avLst/>
          </a:prstGeom>
          <a:noFill/>
          <a:ln>
            <a:noFill/>
          </a:ln>
        </p:spPr>
        <p:txBody>
          <a:bodyPr anchorCtr="0" anchor="t" bIns="0" lIns="0" spcFirstLastPara="1" rIns="0" wrap="square" tIns="0">
            <a:spAutoFit/>
          </a:bodyPr>
          <a:lstStyle/>
          <a:p>
            <a:pPr indent="0" lvl="0" marL="0" marR="0" rtl="0" algn="just">
              <a:lnSpc>
                <a:spcPct val="150000"/>
              </a:lnSpc>
              <a:spcBef>
                <a:spcPts val="0"/>
              </a:spcBef>
              <a:spcAft>
                <a:spcPts val="0"/>
              </a:spcAft>
              <a:buNone/>
            </a:pPr>
            <a:r>
              <a:rPr lang="en-US" sz="2000">
                <a:solidFill>
                  <a:srgbClr val="FFFFFF"/>
                </a:solidFill>
                <a:latin typeface="Arial"/>
                <a:ea typeface="Arial"/>
                <a:cs typeface="Arial"/>
                <a:sym typeface="Arial"/>
              </a:rPr>
              <a:t>nguyendinhthe - voz.vn</a:t>
            </a:r>
            <a:endParaRPr/>
          </a:p>
        </p:txBody>
      </p:sp>
      <p:sp>
        <p:nvSpPr>
          <p:cNvPr id="105" name="Google Shape;105;p3"/>
          <p:cNvSpPr txBox="1"/>
          <p:nvPr/>
        </p:nvSpPr>
        <p:spPr>
          <a:xfrm>
            <a:off x="207835" y="9114859"/>
            <a:ext cx="10225062" cy="438518"/>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en-US" sz="2500">
                <a:solidFill>
                  <a:srgbClr val="202020"/>
                </a:solidFill>
                <a:latin typeface="Arial"/>
                <a:ea typeface="Arial"/>
                <a:cs typeface="Arial"/>
                <a:sym typeface="Arial"/>
              </a:rPr>
              <a:t>Hình 1: Các ứng dụng của công nghệ nano trong đời sống</a:t>
            </a:r>
            <a:endParaRPr sz="2500">
              <a:solidFill>
                <a:srgbClr val="202020"/>
              </a:solidFill>
              <a:latin typeface="Arial"/>
              <a:ea typeface="Arial"/>
              <a:cs typeface="Arial"/>
              <a:sym typeface="Arial"/>
            </a:endParaRPr>
          </a:p>
        </p:txBody>
      </p:sp>
      <p:sp>
        <p:nvSpPr>
          <p:cNvPr id="106" name="Google Shape;106;p3"/>
          <p:cNvSpPr txBox="1"/>
          <p:nvPr/>
        </p:nvSpPr>
        <p:spPr>
          <a:xfrm>
            <a:off x="12391372" y="2718329"/>
            <a:ext cx="4453296" cy="5181600"/>
          </a:xfrm>
          <a:prstGeom prst="rect">
            <a:avLst/>
          </a:prstGeom>
          <a:noFill/>
          <a:ln>
            <a:noFill/>
          </a:ln>
        </p:spPr>
        <p:txBody>
          <a:bodyPr anchorCtr="0" anchor="t" bIns="0" lIns="0" spcFirstLastPara="1" rIns="0" wrap="square" tIns="0">
            <a:spAutoFit/>
          </a:bodyPr>
          <a:lstStyle/>
          <a:p>
            <a:pPr indent="0" lvl="0" marL="0" marR="0" rtl="0" algn="just">
              <a:lnSpc>
                <a:spcPct val="150000"/>
              </a:lnSpc>
              <a:spcBef>
                <a:spcPts val="0"/>
              </a:spcBef>
              <a:spcAft>
                <a:spcPts val="0"/>
              </a:spcAft>
              <a:buNone/>
            </a:pPr>
            <a:r>
              <a:rPr lang="en-US" sz="3000">
                <a:solidFill>
                  <a:srgbClr val="202020"/>
                </a:solidFill>
                <a:latin typeface="Arial"/>
                <a:ea typeface="Arial"/>
                <a:cs typeface="Arial"/>
                <a:sym typeface="Arial"/>
              </a:rPr>
              <a:t>Trong bối cảnh công nghiệp hiện đại, nhu cầu về các thiết bị điện tử hữu cơ, cảm biến và các linh kiện chuyển đổi điện năng ngày càng cao. việc chế tạo các lớp màng mỏng với chất lượng cao đóng vai trò then chốt. </a:t>
            </a:r>
            <a:endParaRPr/>
          </a:p>
        </p:txBody>
      </p:sp>
      <p:pic>
        <p:nvPicPr>
          <p:cNvPr descr="3 công nghệ 4.0 trụ cột của cuộc cách mạng công nghiệp 4.0" id="107" name="Google Shape;107;p3"/>
          <p:cNvPicPr preferRelativeResize="0"/>
          <p:nvPr/>
        </p:nvPicPr>
        <p:blipFill rotWithShape="1">
          <a:blip r:embed="rId3">
            <a:alphaModFix/>
          </a:blip>
          <a:srcRect b="0" l="0" r="0" t="0"/>
          <a:stretch/>
        </p:blipFill>
        <p:spPr>
          <a:xfrm>
            <a:off x="-16042" y="1552537"/>
            <a:ext cx="10225062" cy="7239343"/>
          </a:xfrm>
          <a:prstGeom prst="rect">
            <a:avLst/>
          </a:prstGeom>
          <a:noFill/>
          <a:ln>
            <a:noFill/>
          </a:ln>
        </p:spPr>
      </p:pic>
      <p:pic>
        <p:nvPicPr>
          <p:cNvPr descr="A diagram of layers of layers" id="108" name="Google Shape;108;p3"/>
          <p:cNvPicPr preferRelativeResize="0"/>
          <p:nvPr/>
        </p:nvPicPr>
        <p:blipFill rotWithShape="1">
          <a:blip r:embed="rId4">
            <a:alphaModFix/>
          </a:blip>
          <a:srcRect b="0" l="0" r="0" t="0"/>
          <a:stretch/>
        </p:blipFill>
        <p:spPr>
          <a:xfrm>
            <a:off x="207835" y="1940378"/>
            <a:ext cx="11977781" cy="67375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500"/>
                                        <p:tgtEl>
                                          <p:spTgt spid="108"/>
                                        </p:tgtEl>
                                      </p:cBhvr>
                                    </p:animEffect>
                                  </p:childTnLst>
                                </p:cTn>
                              </p:par>
                              <p:par>
                                <p:cTn fill="hold" nodeType="withEffect" presetClass="exit" presetID="10" presetSubtype="0">
                                  <p:stCondLst>
                                    <p:cond delay="0"/>
                                  </p:stCondLst>
                                  <p:childTnLst>
                                    <p:animEffect filter="fade" transition="out">
                                      <p:cBhvr>
                                        <p:cTn dur="500"/>
                                        <p:tgtEl>
                                          <p:spTgt spid="107"/>
                                        </p:tgtEl>
                                      </p:cBhvr>
                                    </p:animEffect>
                                    <p:set>
                                      <p:cBhvr>
                                        <p:cTn dur="1" fill="hold">
                                          <p:stCondLst>
                                            <p:cond delay="500"/>
                                          </p:stCondLst>
                                        </p:cTn>
                                        <p:tgtEl>
                                          <p:spTgt spid="10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4"/>
          <p:cNvSpPr txBox="1"/>
          <p:nvPr/>
        </p:nvSpPr>
        <p:spPr>
          <a:xfrm>
            <a:off x="727981" y="495300"/>
            <a:ext cx="16116686" cy="9906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US" sz="6000">
                <a:solidFill>
                  <a:srgbClr val="3849A2"/>
                </a:solidFill>
                <a:latin typeface="Maven Pro Black"/>
                <a:ea typeface="Maven Pro Black"/>
                <a:cs typeface="Maven Pro Black"/>
                <a:sym typeface="Maven Pro Black"/>
              </a:rPr>
              <a:t>I. Tổng quan</a:t>
            </a:r>
            <a:endParaRPr/>
          </a:p>
        </p:txBody>
      </p:sp>
      <p:sp>
        <p:nvSpPr>
          <p:cNvPr id="114" name="Google Shape;114;p4"/>
          <p:cNvSpPr txBox="1"/>
          <p:nvPr/>
        </p:nvSpPr>
        <p:spPr>
          <a:xfrm>
            <a:off x="2438400" y="9572441"/>
            <a:ext cx="8573975" cy="438518"/>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en-US" sz="2500">
                <a:solidFill>
                  <a:srgbClr val="202020"/>
                </a:solidFill>
                <a:latin typeface="Arial"/>
                <a:ea typeface="Arial"/>
                <a:cs typeface="Arial"/>
                <a:sym typeface="Arial"/>
              </a:rPr>
              <a:t>Hình 2: Các phương pháp lắng đọng màng mỏng</a:t>
            </a:r>
            <a:endParaRPr sz="2500">
              <a:solidFill>
                <a:srgbClr val="202020"/>
              </a:solidFill>
              <a:latin typeface="Arial"/>
              <a:ea typeface="Arial"/>
              <a:cs typeface="Arial"/>
              <a:sym typeface="Arial"/>
            </a:endParaRPr>
          </a:p>
        </p:txBody>
      </p:sp>
      <p:pic>
        <p:nvPicPr>
          <p:cNvPr id="115" name="Google Shape;115;p4"/>
          <p:cNvPicPr preferRelativeResize="0"/>
          <p:nvPr/>
        </p:nvPicPr>
        <p:blipFill rotWithShape="1">
          <a:blip r:embed="rId3">
            <a:alphaModFix/>
          </a:blip>
          <a:srcRect b="0" l="0" r="0" t="0"/>
          <a:stretch/>
        </p:blipFill>
        <p:spPr>
          <a:xfrm>
            <a:off x="3100388" y="7296"/>
            <a:ext cx="12825412" cy="9823720"/>
          </a:xfrm>
          <a:prstGeom prst="rect">
            <a:avLst/>
          </a:prstGeom>
          <a:noFill/>
          <a:ln>
            <a:noFill/>
          </a:ln>
        </p:spPr>
      </p:pic>
      <p:pic>
        <p:nvPicPr>
          <p:cNvPr id="116" name="Google Shape;116;p4"/>
          <p:cNvPicPr preferRelativeResize="0"/>
          <p:nvPr/>
        </p:nvPicPr>
        <p:blipFill rotWithShape="1">
          <a:blip r:embed="rId4">
            <a:alphaModFix/>
          </a:blip>
          <a:srcRect b="0" l="0" r="0" t="0"/>
          <a:stretch/>
        </p:blipFill>
        <p:spPr>
          <a:xfrm>
            <a:off x="11637418" y="9077509"/>
            <a:ext cx="2419350" cy="933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5"/>
          <p:cNvSpPr txBox="1"/>
          <p:nvPr/>
        </p:nvSpPr>
        <p:spPr>
          <a:xfrm>
            <a:off x="727981" y="495300"/>
            <a:ext cx="16116686" cy="9906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US" sz="6000">
                <a:solidFill>
                  <a:srgbClr val="3849A2"/>
                </a:solidFill>
                <a:latin typeface="Maven Pro Black"/>
                <a:ea typeface="Maven Pro Black"/>
                <a:cs typeface="Maven Pro Black"/>
                <a:sym typeface="Maven Pro Black"/>
              </a:rPr>
              <a:t>I. Tổng quan</a:t>
            </a:r>
            <a:endParaRPr/>
          </a:p>
        </p:txBody>
      </p:sp>
      <p:pic>
        <p:nvPicPr>
          <p:cNvPr id="122" name="Google Shape;122;p5"/>
          <p:cNvPicPr preferRelativeResize="0"/>
          <p:nvPr/>
        </p:nvPicPr>
        <p:blipFill rotWithShape="1">
          <a:blip r:embed="rId3">
            <a:alphaModFix/>
          </a:blip>
          <a:srcRect b="0" l="0" r="0" t="0"/>
          <a:stretch/>
        </p:blipFill>
        <p:spPr>
          <a:xfrm>
            <a:off x="1208716" y="2642161"/>
            <a:ext cx="4876800" cy="4876800"/>
          </a:xfrm>
          <a:prstGeom prst="rect">
            <a:avLst/>
          </a:prstGeom>
          <a:noFill/>
          <a:ln>
            <a:noFill/>
          </a:ln>
        </p:spPr>
      </p:pic>
      <p:sp>
        <p:nvSpPr>
          <p:cNvPr id="123" name="Google Shape;123;p5"/>
          <p:cNvSpPr txBox="1"/>
          <p:nvPr/>
        </p:nvSpPr>
        <p:spPr>
          <a:xfrm>
            <a:off x="2504116" y="7255042"/>
            <a:ext cx="2286000" cy="527837"/>
          </a:xfrm>
          <a:prstGeom prst="rect">
            <a:avLst/>
          </a:prstGeom>
          <a:noFill/>
          <a:ln>
            <a:noFill/>
          </a:ln>
        </p:spPr>
        <p:txBody>
          <a:bodyPr anchorCtr="0" anchor="t" bIns="45700" lIns="91425" spcFirstLastPara="1" rIns="91425" wrap="square" tIns="45700">
            <a:spAutoFit/>
          </a:bodyPr>
          <a:lstStyle/>
          <a:p>
            <a:pPr indent="0" lvl="0" marL="0" marR="0" rtl="0" algn="ctr">
              <a:lnSpc>
                <a:spcPct val="156250"/>
              </a:lnSpc>
              <a:spcBef>
                <a:spcPts val="0"/>
              </a:spcBef>
              <a:spcAft>
                <a:spcPts val="0"/>
              </a:spcAft>
              <a:buNone/>
            </a:pPr>
            <a:r>
              <a:rPr lang="en-US" sz="2400">
                <a:solidFill>
                  <a:srgbClr val="202020"/>
                </a:solidFill>
                <a:latin typeface="Arial"/>
                <a:ea typeface="Arial"/>
                <a:cs typeface="Arial"/>
                <a:sym typeface="Arial"/>
              </a:rPr>
              <a:t>2600$</a:t>
            </a:r>
            <a:endParaRPr/>
          </a:p>
        </p:txBody>
      </p:sp>
      <p:pic>
        <p:nvPicPr>
          <p:cNvPr id="124" name="Google Shape;124;p5"/>
          <p:cNvPicPr preferRelativeResize="0"/>
          <p:nvPr/>
        </p:nvPicPr>
        <p:blipFill rotWithShape="1">
          <a:blip r:embed="rId4">
            <a:alphaModFix/>
          </a:blip>
          <a:srcRect b="0" l="0" r="0" t="0"/>
          <a:stretch/>
        </p:blipFill>
        <p:spPr>
          <a:xfrm>
            <a:off x="12039600" y="1485900"/>
            <a:ext cx="5791200" cy="5791200"/>
          </a:xfrm>
          <a:prstGeom prst="rect">
            <a:avLst/>
          </a:prstGeom>
          <a:noFill/>
          <a:ln>
            <a:noFill/>
          </a:ln>
        </p:spPr>
      </p:pic>
      <p:sp>
        <p:nvSpPr>
          <p:cNvPr id="125" name="Google Shape;125;p5"/>
          <p:cNvSpPr txBox="1"/>
          <p:nvPr/>
        </p:nvSpPr>
        <p:spPr>
          <a:xfrm>
            <a:off x="13934118" y="7255042"/>
            <a:ext cx="2286000" cy="527837"/>
          </a:xfrm>
          <a:prstGeom prst="rect">
            <a:avLst/>
          </a:prstGeom>
          <a:noFill/>
          <a:ln>
            <a:noFill/>
          </a:ln>
        </p:spPr>
        <p:txBody>
          <a:bodyPr anchorCtr="0" anchor="t" bIns="45700" lIns="91425" spcFirstLastPara="1" rIns="91425" wrap="square" tIns="45700">
            <a:spAutoFit/>
          </a:bodyPr>
          <a:lstStyle/>
          <a:p>
            <a:pPr indent="0" lvl="0" marL="0" marR="0" rtl="0" algn="ctr">
              <a:lnSpc>
                <a:spcPct val="156250"/>
              </a:lnSpc>
              <a:spcBef>
                <a:spcPts val="0"/>
              </a:spcBef>
              <a:spcAft>
                <a:spcPts val="0"/>
              </a:spcAft>
              <a:buNone/>
            </a:pPr>
            <a:r>
              <a:rPr lang="en-US" sz="2400">
                <a:solidFill>
                  <a:srgbClr val="202020"/>
                </a:solidFill>
                <a:latin typeface="Arial"/>
                <a:ea typeface="Arial"/>
                <a:cs typeface="Arial"/>
                <a:sym typeface="Arial"/>
              </a:rPr>
              <a:t>2700$</a:t>
            </a:r>
            <a:endParaRPr/>
          </a:p>
        </p:txBody>
      </p:sp>
      <p:pic>
        <p:nvPicPr>
          <p:cNvPr id="126" name="Google Shape;126;p5"/>
          <p:cNvPicPr preferRelativeResize="0"/>
          <p:nvPr/>
        </p:nvPicPr>
        <p:blipFill rotWithShape="1">
          <a:blip r:embed="rId5">
            <a:alphaModFix/>
          </a:blip>
          <a:srcRect b="0" l="0" r="0" t="0"/>
          <a:stretch/>
        </p:blipFill>
        <p:spPr>
          <a:xfrm>
            <a:off x="7007389" y="2091100"/>
            <a:ext cx="4953002" cy="4953002"/>
          </a:xfrm>
          <a:prstGeom prst="rect">
            <a:avLst/>
          </a:prstGeom>
          <a:noFill/>
          <a:ln>
            <a:noFill/>
          </a:ln>
        </p:spPr>
      </p:pic>
      <p:sp>
        <p:nvSpPr>
          <p:cNvPr id="127" name="Google Shape;127;p5"/>
          <p:cNvSpPr txBox="1"/>
          <p:nvPr/>
        </p:nvSpPr>
        <p:spPr>
          <a:xfrm>
            <a:off x="8458200" y="7255041"/>
            <a:ext cx="2286000" cy="527837"/>
          </a:xfrm>
          <a:prstGeom prst="rect">
            <a:avLst/>
          </a:prstGeom>
          <a:noFill/>
          <a:ln>
            <a:noFill/>
          </a:ln>
        </p:spPr>
        <p:txBody>
          <a:bodyPr anchorCtr="0" anchor="t" bIns="45700" lIns="91425" spcFirstLastPara="1" rIns="91425" wrap="square" tIns="45700">
            <a:spAutoFit/>
          </a:bodyPr>
          <a:lstStyle/>
          <a:p>
            <a:pPr indent="0" lvl="0" marL="0" marR="0" rtl="0" algn="ctr">
              <a:lnSpc>
                <a:spcPct val="156250"/>
              </a:lnSpc>
              <a:spcBef>
                <a:spcPts val="0"/>
              </a:spcBef>
              <a:spcAft>
                <a:spcPts val="0"/>
              </a:spcAft>
              <a:buNone/>
            </a:pPr>
            <a:r>
              <a:rPr lang="en-US" sz="2400">
                <a:solidFill>
                  <a:srgbClr val="202020"/>
                </a:solidFill>
                <a:latin typeface="Arial"/>
                <a:ea typeface="Arial"/>
                <a:cs typeface="Arial"/>
                <a:sym typeface="Arial"/>
              </a:rPr>
              <a:t>3500$</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22"/>
                                        </p:tgtEl>
                                      </p:cBhvr>
                                    </p:animEffect>
                                    <p:set>
                                      <p:cBhvr>
                                        <p:cTn dur="1" fill="hold">
                                          <p:stCondLst>
                                            <p:cond delay="1000"/>
                                          </p:stCondLst>
                                        </p:cTn>
                                        <p:tgtEl>
                                          <p:spTgt spid="122"/>
                                        </p:tgtEl>
                                        <p:attrNameLst>
                                          <p:attrName>style.visibility</p:attrName>
                                        </p:attrNameLst>
                                      </p:cBhvr>
                                      <p:to>
                                        <p:strVal val="hidden"/>
                                      </p:to>
                                    </p:se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1000"/>
                                        <p:tgtEl>
                                          <p:spTgt spid="123"/>
                                        </p:tgtEl>
                                      </p:cBhvr>
                                    </p:animEffect>
                                    <p:set>
                                      <p:cBhvr>
                                        <p:cTn dur="1" fill="hold">
                                          <p:stCondLst>
                                            <p:cond delay="1000"/>
                                          </p:stCondLst>
                                        </p:cTn>
                                        <p:tgtEl>
                                          <p:spTgt spid="123"/>
                                        </p:tgtEl>
                                        <p:attrNameLst>
                                          <p:attrName>style.visibility</p:attrName>
                                        </p:attrNameLst>
                                      </p:cBhvr>
                                      <p:to>
                                        <p:strVal val="hidden"/>
                                      </p:to>
                                    </p:set>
                                  </p:childTnLst>
                                </p:cTn>
                              </p:par>
                            </p:childTnLst>
                          </p:cTn>
                        </p:par>
                        <p:par>
                          <p:cTn fill="hold">
                            <p:stCondLst>
                              <p:cond delay="2000"/>
                            </p:stCondLst>
                            <p:childTnLst>
                              <p:par>
                                <p:cTn fill="hold" nodeType="afterEffect" presetClass="exit" presetID="10" presetSubtype="0">
                                  <p:stCondLst>
                                    <p:cond delay="0"/>
                                  </p:stCondLst>
                                  <p:childTnLst>
                                    <p:animEffect filter="fade" transition="out">
                                      <p:cBhvr>
                                        <p:cTn dur="1000"/>
                                        <p:tgtEl>
                                          <p:spTgt spid="124"/>
                                        </p:tgtEl>
                                      </p:cBhvr>
                                    </p:animEffect>
                                    <p:set>
                                      <p:cBhvr>
                                        <p:cTn dur="1" fill="hold">
                                          <p:stCondLst>
                                            <p:cond delay="1000"/>
                                          </p:stCondLst>
                                        </p:cTn>
                                        <p:tgtEl>
                                          <p:spTgt spid="124"/>
                                        </p:tgtEl>
                                        <p:attrNameLst>
                                          <p:attrName>style.visibility</p:attrName>
                                        </p:attrNameLst>
                                      </p:cBhvr>
                                      <p:to>
                                        <p:strVal val="hidden"/>
                                      </p:to>
                                    </p:set>
                                  </p:childTnLst>
                                </p:cTn>
                              </p:par>
                            </p:childTnLst>
                          </p:cTn>
                        </p:par>
                        <p:par>
                          <p:cTn fill="hold">
                            <p:stCondLst>
                              <p:cond delay="3000"/>
                            </p:stCondLst>
                            <p:childTnLst>
                              <p:par>
                                <p:cTn fill="hold" nodeType="afterEffect" presetClass="exit" presetID="10" presetSubtype="0">
                                  <p:stCondLst>
                                    <p:cond delay="0"/>
                                  </p:stCondLst>
                                  <p:childTnLst>
                                    <p:animEffect filter="fade" transition="out">
                                      <p:cBhvr>
                                        <p:cTn dur="1000"/>
                                        <p:tgtEl>
                                          <p:spTgt spid="125"/>
                                        </p:tgtEl>
                                      </p:cBhvr>
                                    </p:animEffect>
                                    <p:set>
                                      <p:cBhvr>
                                        <p:cTn dur="1" fill="hold">
                                          <p:stCondLst>
                                            <p:cond delay="1000"/>
                                          </p:stCondLst>
                                        </p:cTn>
                                        <p:tgtEl>
                                          <p:spTgt spid="12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6"/>
          <p:cNvSpPr txBox="1"/>
          <p:nvPr/>
        </p:nvSpPr>
        <p:spPr>
          <a:xfrm>
            <a:off x="727981" y="495300"/>
            <a:ext cx="16116686" cy="915251"/>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US" sz="6000">
                <a:solidFill>
                  <a:srgbClr val="3849A2"/>
                </a:solidFill>
                <a:latin typeface="Maven Pro Black"/>
                <a:ea typeface="Maven Pro Black"/>
                <a:cs typeface="Maven Pro Black"/>
                <a:sym typeface="Maven Pro Black"/>
              </a:rPr>
              <a:t>Ưu và nhược điểm phương pháp tráng phủ</a:t>
            </a:r>
            <a:endParaRPr b="1" sz="6000">
              <a:solidFill>
                <a:srgbClr val="3849A2"/>
              </a:solidFill>
              <a:latin typeface="Maven Pro Black"/>
              <a:ea typeface="Maven Pro Black"/>
              <a:cs typeface="Maven Pro Black"/>
              <a:sym typeface="Maven Pro Black"/>
            </a:endParaRPr>
          </a:p>
        </p:txBody>
      </p:sp>
      <p:sp>
        <p:nvSpPr>
          <p:cNvPr id="133" name="Google Shape;133;p6"/>
          <p:cNvSpPr txBox="1"/>
          <p:nvPr/>
        </p:nvSpPr>
        <p:spPr>
          <a:xfrm>
            <a:off x="742494" y="2575008"/>
            <a:ext cx="8873220" cy="5136984"/>
          </a:xfrm>
          <a:prstGeom prst="rect">
            <a:avLst/>
          </a:prstGeom>
          <a:noFill/>
          <a:ln>
            <a:noFill/>
          </a:ln>
        </p:spPr>
        <p:txBody>
          <a:bodyPr anchorCtr="0" anchor="t" bIns="0" lIns="0" spcFirstLastPara="1" rIns="0" wrap="square" tIns="0">
            <a:spAutoFit/>
          </a:bodyPr>
          <a:lstStyle/>
          <a:p>
            <a:pPr indent="-323850" lvl="1" marL="647700" marR="0" rtl="0" algn="just">
              <a:lnSpc>
                <a:spcPct val="150000"/>
              </a:lnSpc>
              <a:spcBef>
                <a:spcPts val="0"/>
              </a:spcBef>
              <a:spcAft>
                <a:spcPts val="0"/>
              </a:spcAft>
              <a:buClr>
                <a:srgbClr val="202020"/>
              </a:buClr>
              <a:buSzPts val="3000"/>
              <a:buFont typeface="Arial"/>
              <a:buChar char="•"/>
            </a:pPr>
            <a:r>
              <a:rPr b="0" i="0" lang="en-US" sz="3000" u="none" cap="none" strike="noStrike">
                <a:solidFill>
                  <a:srgbClr val="202020"/>
                </a:solidFill>
                <a:latin typeface="Arial"/>
                <a:ea typeface="Arial"/>
                <a:cs typeface="Arial"/>
                <a:sym typeface="Arial"/>
              </a:rPr>
              <a:t>Ưu điểm:</a:t>
            </a:r>
            <a:endParaRPr/>
          </a:p>
          <a:p>
            <a:pPr indent="-431800" lvl="2" marL="1295400" marR="0" rtl="0" algn="just">
              <a:lnSpc>
                <a:spcPct val="150000"/>
              </a:lnSpc>
              <a:spcBef>
                <a:spcPts val="0"/>
              </a:spcBef>
              <a:spcAft>
                <a:spcPts val="0"/>
              </a:spcAft>
              <a:buClr>
                <a:srgbClr val="202020"/>
              </a:buClr>
              <a:buSzPts val="3000"/>
              <a:buFont typeface="Arial"/>
              <a:buChar char="⚬"/>
            </a:pPr>
            <a:r>
              <a:rPr b="0" i="0" lang="en-US" sz="3000" u="none" cap="none" strike="noStrike">
                <a:solidFill>
                  <a:srgbClr val="202020"/>
                </a:solidFill>
                <a:latin typeface="Arial"/>
                <a:ea typeface="Arial"/>
                <a:cs typeface="Arial"/>
                <a:sym typeface="Arial"/>
              </a:rPr>
              <a:t>Tạo màng mỏng với độ đồng đều cao</a:t>
            </a:r>
            <a:endParaRPr b="0" i="0" sz="3000" u="none" cap="none" strike="noStrike">
              <a:solidFill>
                <a:srgbClr val="202020"/>
              </a:solidFill>
              <a:latin typeface="Arial"/>
              <a:ea typeface="Arial"/>
              <a:cs typeface="Arial"/>
              <a:sym typeface="Arial"/>
            </a:endParaRPr>
          </a:p>
          <a:p>
            <a:pPr indent="-431800" lvl="2" marL="1295400" marR="0" rtl="0" algn="just">
              <a:lnSpc>
                <a:spcPct val="150000"/>
              </a:lnSpc>
              <a:spcBef>
                <a:spcPts val="0"/>
              </a:spcBef>
              <a:spcAft>
                <a:spcPts val="0"/>
              </a:spcAft>
              <a:buClr>
                <a:srgbClr val="202020"/>
              </a:buClr>
              <a:buSzPts val="3000"/>
              <a:buFont typeface="Arial"/>
              <a:buChar char="⚬"/>
            </a:pPr>
            <a:r>
              <a:rPr b="0" i="0" lang="en-US" sz="3000" u="none" cap="none" strike="noStrike">
                <a:solidFill>
                  <a:srgbClr val="202020"/>
                </a:solidFill>
                <a:latin typeface="Arial"/>
                <a:ea typeface="Arial"/>
                <a:cs typeface="Arial"/>
                <a:sym typeface="Arial"/>
              </a:rPr>
              <a:t>Chi phí thấp</a:t>
            </a:r>
            <a:endParaRPr b="0" i="0" sz="3000" u="none" cap="none" strike="noStrike">
              <a:solidFill>
                <a:srgbClr val="202020"/>
              </a:solidFill>
              <a:latin typeface="Arial"/>
              <a:ea typeface="Arial"/>
              <a:cs typeface="Arial"/>
              <a:sym typeface="Arial"/>
            </a:endParaRPr>
          </a:p>
          <a:p>
            <a:pPr indent="-323850" lvl="1" marL="647700" marR="0" rtl="0" algn="just">
              <a:lnSpc>
                <a:spcPct val="150000"/>
              </a:lnSpc>
              <a:spcBef>
                <a:spcPts val="0"/>
              </a:spcBef>
              <a:spcAft>
                <a:spcPts val="0"/>
              </a:spcAft>
              <a:buClr>
                <a:srgbClr val="202020"/>
              </a:buClr>
              <a:buSzPts val="3000"/>
              <a:buFont typeface="Arial"/>
              <a:buChar char="•"/>
            </a:pPr>
            <a:r>
              <a:rPr b="0" i="0" lang="en-US" sz="3000" u="none" cap="none" strike="noStrike">
                <a:solidFill>
                  <a:srgbClr val="202020"/>
                </a:solidFill>
                <a:latin typeface="Arial"/>
                <a:ea typeface="Arial"/>
                <a:cs typeface="Arial"/>
                <a:sym typeface="Arial"/>
              </a:rPr>
              <a:t>Nhược điểm:</a:t>
            </a:r>
            <a:endParaRPr/>
          </a:p>
          <a:p>
            <a:pPr indent="-431800" lvl="2" marL="1295400" marR="0" rtl="0" algn="just">
              <a:lnSpc>
                <a:spcPct val="150000"/>
              </a:lnSpc>
              <a:spcBef>
                <a:spcPts val="0"/>
              </a:spcBef>
              <a:spcAft>
                <a:spcPts val="0"/>
              </a:spcAft>
              <a:buClr>
                <a:srgbClr val="202020"/>
              </a:buClr>
              <a:buSzPts val="3000"/>
              <a:buFont typeface="Arial"/>
              <a:buChar char="⚬"/>
            </a:pPr>
            <a:r>
              <a:rPr b="0" i="0" lang="en-US" sz="3000" u="none" cap="none" strike="noStrike">
                <a:solidFill>
                  <a:srgbClr val="202020"/>
                </a:solidFill>
                <a:latin typeface="Arial"/>
                <a:ea typeface="Arial"/>
                <a:cs typeface="Arial"/>
                <a:sym typeface="Arial"/>
              </a:rPr>
              <a:t>Khó kiểm soát độ dày mỏng</a:t>
            </a:r>
            <a:endParaRPr b="0" i="0" sz="3000" u="none" cap="none" strike="noStrike">
              <a:solidFill>
                <a:srgbClr val="202020"/>
              </a:solidFill>
              <a:latin typeface="Arial"/>
              <a:ea typeface="Arial"/>
              <a:cs typeface="Arial"/>
              <a:sym typeface="Arial"/>
            </a:endParaRPr>
          </a:p>
          <a:p>
            <a:pPr indent="-431800" lvl="2" marL="1295400" marR="0" rtl="0" algn="just">
              <a:lnSpc>
                <a:spcPct val="150000"/>
              </a:lnSpc>
              <a:spcBef>
                <a:spcPts val="0"/>
              </a:spcBef>
              <a:spcAft>
                <a:spcPts val="0"/>
              </a:spcAft>
              <a:buClr>
                <a:srgbClr val="202020"/>
              </a:buClr>
              <a:buSzPts val="3000"/>
              <a:buFont typeface="Arial"/>
              <a:buChar char="⚬"/>
            </a:pPr>
            <a:r>
              <a:rPr b="0" i="0" lang="en-US" sz="3000" u="none" cap="none" strike="noStrike">
                <a:solidFill>
                  <a:srgbClr val="202020"/>
                </a:solidFill>
                <a:latin typeface="Arial"/>
                <a:ea typeface="Arial"/>
                <a:cs typeface="Arial"/>
                <a:sym typeface="Arial"/>
              </a:rPr>
              <a:t>Yêu cầu dung dịch có độ nhớt thấp</a:t>
            </a:r>
            <a:endParaRPr b="0" i="0" sz="3000" u="none" cap="none" strike="noStrike">
              <a:solidFill>
                <a:srgbClr val="202020"/>
              </a:solidFill>
              <a:latin typeface="Arial"/>
              <a:ea typeface="Arial"/>
              <a:cs typeface="Arial"/>
              <a:sym typeface="Arial"/>
            </a:endParaRPr>
          </a:p>
          <a:p>
            <a:pPr indent="-431800" lvl="2" marL="1295400" marR="0" rtl="0" algn="just">
              <a:lnSpc>
                <a:spcPct val="150000"/>
              </a:lnSpc>
              <a:spcBef>
                <a:spcPts val="0"/>
              </a:spcBef>
              <a:spcAft>
                <a:spcPts val="0"/>
              </a:spcAft>
              <a:buClr>
                <a:srgbClr val="202020"/>
              </a:buClr>
              <a:buSzPts val="3000"/>
              <a:buFont typeface="Arial"/>
              <a:buChar char="⚬"/>
            </a:pPr>
            <a:r>
              <a:rPr b="0" i="0" lang="en-US" sz="3000" u="none" cap="none" strike="noStrike">
                <a:solidFill>
                  <a:srgbClr val="202020"/>
                </a:solidFill>
                <a:latin typeface="Arial"/>
                <a:ea typeface="Arial"/>
                <a:cs typeface="Arial"/>
                <a:sym typeface="Arial"/>
              </a:rPr>
              <a:t>Khả năng nhiễm bẩn</a:t>
            </a:r>
            <a:endParaRPr b="0" i="0" sz="3000" u="none" cap="none" strike="noStrike">
              <a:solidFill>
                <a:srgbClr val="202020"/>
              </a:solidFill>
              <a:latin typeface="Arial"/>
              <a:ea typeface="Arial"/>
              <a:cs typeface="Arial"/>
              <a:sym typeface="Arial"/>
            </a:endParaRPr>
          </a:p>
          <a:p>
            <a:pPr indent="-431800" lvl="2" marL="1295400" marR="0" rtl="0" algn="just">
              <a:lnSpc>
                <a:spcPct val="150000"/>
              </a:lnSpc>
              <a:spcBef>
                <a:spcPts val="0"/>
              </a:spcBef>
              <a:spcAft>
                <a:spcPts val="0"/>
              </a:spcAft>
              <a:buClr>
                <a:srgbClr val="202020"/>
              </a:buClr>
              <a:buSzPts val="3000"/>
              <a:buFont typeface="Arial"/>
              <a:buChar char="⚬"/>
            </a:pPr>
            <a:r>
              <a:rPr b="0" i="0" lang="en-US" sz="3000" u="none" cap="none" strike="noStrike">
                <a:solidFill>
                  <a:srgbClr val="202020"/>
                </a:solidFill>
                <a:latin typeface="Arial"/>
                <a:ea typeface="Arial"/>
                <a:cs typeface="Arial"/>
                <a:sym typeface="Arial"/>
              </a:rPr>
              <a:t>Bị mất 99% dung dịch trong quá trình quay phủ</a:t>
            </a:r>
            <a:endParaRPr b="0" i="0" sz="3000" u="none" cap="none" strike="noStrike">
              <a:solidFill>
                <a:srgbClr val="202020"/>
              </a:solidFill>
              <a:latin typeface="Arial"/>
              <a:ea typeface="Arial"/>
              <a:cs typeface="Arial"/>
              <a:sym typeface="Arial"/>
            </a:endParaRPr>
          </a:p>
        </p:txBody>
      </p:sp>
      <p:pic>
        <p:nvPicPr>
          <p:cNvPr id="134" name="Google Shape;134;p6"/>
          <p:cNvPicPr preferRelativeResize="0"/>
          <p:nvPr/>
        </p:nvPicPr>
        <p:blipFill rotWithShape="1">
          <a:blip r:embed="rId3">
            <a:alphaModFix/>
          </a:blip>
          <a:srcRect b="0" l="0" r="0" t="0"/>
          <a:stretch/>
        </p:blipFill>
        <p:spPr>
          <a:xfrm>
            <a:off x="9889787" y="1687711"/>
            <a:ext cx="7655719" cy="5741789"/>
          </a:xfrm>
          <a:prstGeom prst="rect">
            <a:avLst/>
          </a:prstGeom>
          <a:noFill/>
          <a:ln>
            <a:noFill/>
          </a:ln>
        </p:spPr>
      </p:pic>
      <p:sp>
        <p:nvSpPr>
          <p:cNvPr id="135" name="Google Shape;135;p6"/>
          <p:cNvSpPr txBox="1"/>
          <p:nvPr/>
        </p:nvSpPr>
        <p:spPr>
          <a:xfrm>
            <a:off x="9448800" y="7706660"/>
            <a:ext cx="9144000" cy="577722"/>
          </a:xfrm>
          <a:prstGeom prst="rect">
            <a:avLst/>
          </a:prstGeom>
          <a:noFill/>
          <a:ln>
            <a:noFill/>
          </a:ln>
        </p:spPr>
        <p:txBody>
          <a:bodyPr anchorCtr="0" anchor="t" bIns="45700" lIns="91425" spcFirstLastPara="1" rIns="91425" wrap="square" tIns="45700">
            <a:spAutoFit/>
          </a:bodyPr>
          <a:lstStyle/>
          <a:p>
            <a:pPr indent="0" lvl="0" marL="0" marR="0" rtl="0" algn="ctr">
              <a:lnSpc>
                <a:spcPct val="250000"/>
              </a:lnSpc>
              <a:spcBef>
                <a:spcPts val="0"/>
              </a:spcBef>
              <a:spcAft>
                <a:spcPts val="0"/>
              </a:spcAft>
              <a:buNone/>
            </a:pPr>
            <a:r>
              <a:rPr lang="en-US" sz="1800">
                <a:solidFill>
                  <a:srgbClr val="000000"/>
                </a:solidFill>
                <a:latin typeface="Arial"/>
                <a:ea typeface="Arial"/>
                <a:cs typeface="Arial"/>
                <a:sym typeface="Arial"/>
              </a:rPr>
              <a:t>Hình 4: Máy quay phủ spin-coating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7"/>
          <p:cNvSpPr txBox="1"/>
          <p:nvPr/>
        </p:nvSpPr>
        <p:spPr>
          <a:xfrm>
            <a:off x="727981" y="495300"/>
            <a:ext cx="16116686" cy="915251"/>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US" sz="6000">
                <a:solidFill>
                  <a:srgbClr val="3849A2"/>
                </a:solidFill>
                <a:latin typeface="Maven Pro Black"/>
                <a:ea typeface="Maven Pro Black"/>
                <a:cs typeface="Maven Pro Black"/>
                <a:sym typeface="Maven Pro Black"/>
              </a:rPr>
              <a:t>Ưu và nhược điểm phương pháp tráng phủ</a:t>
            </a:r>
            <a:endParaRPr b="1" sz="6000">
              <a:solidFill>
                <a:srgbClr val="3849A2"/>
              </a:solidFill>
              <a:latin typeface="Maven Pro Black"/>
              <a:ea typeface="Maven Pro Black"/>
              <a:cs typeface="Maven Pro Black"/>
              <a:sym typeface="Maven Pro Black"/>
            </a:endParaRPr>
          </a:p>
        </p:txBody>
      </p:sp>
      <p:sp>
        <p:nvSpPr>
          <p:cNvPr id="141" name="Google Shape;141;p7"/>
          <p:cNvSpPr txBox="1"/>
          <p:nvPr/>
        </p:nvSpPr>
        <p:spPr>
          <a:xfrm>
            <a:off x="727980" y="1905000"/>
            <a:ext cx="8873220" cy="6291146"/>
          </a:xfrm>
          <a:prstGeom prst="rect">
            <a:avLst/>
          </a:prstGeom>
          <a:noFill/>
          <a:ln>
            <a:noFill/>
          </a:ln>
        </p:spPr>
        <p:txBody>
          <a:bodyPr anchorCtr="0" anchor="t" bIns="0" lIns="0" spcFirstLastPara="1" rIns="0" wrap="square" tIns="0">
            <a:spAutoFit/>
          </a:bodyPr>
          <a:lstStyle/>
          <a:p>
            <a:pPr indent="-323850" lvl="1" marL="647700" marR="0" rtl="0" algn="just">
              <a:lnSpc>
                <a:spcPct val="150000"/>
              </a:lnSpc>
              <a:spcBef>
                <a:spcPts val="0"/>
              </a:spcBef>
              <a:spcAft>
                <a:spcPts val="0"/>
              </a:spcAft>
              <a:buClr>
                <a:srgbClr val="202020"/>
              </a:buClr>
              <a:buSzPts val="3000"/>
              <a:buFont typeface="Arial"/>
              <a:buChar char="•"/>
            </a:pPr>
            <a:r>
              <a:rPr b="0" i="0" lang="en-US" sz="3000" u="none" cap="none" strike="noStrike">
                <a:solidFill>
                  <a:srgbClr val="202020"/>
                </a:solidFill>
                <a:latin typeface="Arial"/>
                <a:ea typeface="Arial"/>
                <a:cs typeface="Arial"/>
                <a:sym typeface="Arial"/>
              </a:rPr>
              <a:t>Ưu điểm:</a:t>
            </a:r>
            <a:endParaRPr/>
          </a:p>
          <a:p>
            <a:pPr indent="-431800" lvl="2" marL="1295400" marR="0" rtl="0" algn="just">
              <a:lnSpc>
                <a:spcPct val="150000"/>
              </a:lnSpc>
              <a:spcBef>
                <a:spcPts val="0"/>
              </a:spcBef>
              <a:spcAft>
                <a:spcPts val="0"/>
              </a:spcAft>
              <a:buClr>
                <a:srgbClr val="202020"/>
              </a:buClr>
              <a:buSzPts val="3000"/>
              <a:buFont typeface="Arial"/>
              <a:buChar char="⚬"/>
            </a:pPr>
            <a:r>
              <a:rPr b="0" i="0" lang="en-US" sz="3000" u="none" cap="none" strike="noStrike">
                <a:solidFill>
                  <a:srgbClr val="202020"/>
                </a:solidFill>
                <a:latin typeface="Arial"/>
                <a:ea typeface="Arial"/>
                <a:cs typeface="Arial"/>
                <a:sym typeface="Arial"/>
              </a:rPr>
              <a:t>Tạo màng mỏng với độ đồng đều cao</a:t>
            </a:r>
            <a:endParaRPr b="0" i="0" sz="3000" u="none" cap="none" strike="noStrike">
              <a:solidFill>
                <a:srgbClr val="202020"/>
              </a:solidFill>
              <a:latin typeface="Arial"/>
              <a:ea typeface="Arial"/>
              <a:cs typeface="Arial"/>
              <a:sym typeface="Arial"/>
            </a:endParaRPr>
          </a:p>
          <a:p>
            <a:pPr indent="-431800" lvl="2" marL="1295400" marR="0" rtl="0" algn="just">
              <a:lnSpc>
                <a:spcPct val="150000"/>
              </a:lnSpc>
              <a:spcBef>
                <a:spcPts val="0"/>
              </a:spcBef>
              <a:spcAft>
                <a:spcPts val="0"/>
              </a:spcAft>
              <a:buClr>
                <a:srgbClr val="202020"/>
              </a:buClr>
              <a:buSzPts val="3000"/>
              <a:buFont typeface="Arial"/>
              <a:buChar char="⚬"/>
            </a:pPr>
            <a:r>
              <a:rPr b="0" i="0" lang="en-US" sz="3000" u="none" cap="none" strike="noStrike">
                <a:solidFill>
                  <a:srgbClr val="202020"/>
                </a:solidFill>
                <a:latin typeface="Arial"/>
                <a:ea typeface="Arial"/>
                <a:cs typeface="Arial"/>
                <a:sym typeface="Arial"/>
              </a:rPr>
              <a:t>Chi phí thấp</a:t>
            </a:r>
            <a:endParaRPr b="0" i="0" sz="3000" u="none" cap="none" strike="noStrike">
              <a:solidFill>
                <a:srgbClr val="202020"/>
              </a:solidFill>
              <a:latin typeface="Arial"/>
              <a:ea typeface="Arial"/>
              <a:cs typeface="Arial"/>
              <a:sym typeface="Arial"/>
            </a:endParaRPr>
          </a:p>
          <a:p>
            <a:pPr indent="-431800" lvl="2" marL="1295400" marR="0" rtl="0" algn="just">
              <a:lnSpc>
                <a:spcPct val="150000"/>
              </a:lnSpc>
              <a:spcBef>
                <a:spcPts val="0"/>
              </a:spcBef>
              <a:spcAft>
                <a:spcPts val="0"/>
              </a:spcAft>
              <a:buClr>
                <a:srgbClr val="202020"/>
              </a:buClr>
              <a:buSzPts val="3000"/>
              <a:buFont typeface="Arial"/>
              <a:buChar char="⚬"/>
            </a:pPr>
            <a:r>
              <a:rPr b="0" i="0" lang="en-US" sz="3000" u="none" cap="none" strike="noStrike">
                <a:solidFill>
                  <a:srgbClr val="202020"/>
                </a:solidFill>
                <a:latin typeface="Arial"/>
                <a:ea typeface="Arial"/>
                <a:cs typeface="Arial"/>
                <a:sym typeface="Arial"/>
              </a:rPr>
              <a:t>Sử dụng ít dung dịch</a:t>
            </a:r>
            <a:endParaRPr b="0" i="0" sz="3000" u="none" cap="none" strike="noStrike">
              <a:solidFill>
                <a:srgbClr val="202020"/>
              </a:solidFill>
              <a:latin typeface="Arial"/>
              <a:ea typeface="Arial"/>
              <a:cs typeface="Arial"/>
              <a:sym typeface="Arial"/>
            </a:endParaRPr>
          </a:p>
          <a:p>
            <a:pPr indent="-431800" lvl="2" marL="1295400" marR="0" rtl="0" algn="just">
              <a:lnSpc>
                <a:spcPct val="150000"/>
              </a:lnSpc>
              <a:spcBef>
                <a:spcPts val="0"/>
              </a:spcBef>
              <a:spcAft>
                <a:spcPts val="0"/>
              </a:spcAft>
              <a:buClr>
                <a:srgbClr val="202020"/>
              </a:buClr>
              <a:buSzPts val="3000"/>
              <a:buFont typeface="Arial"/>
              <a:buChar char="⚬"/>
            </a:pPr>
            <a:r>
              <a:rPr b="0" i="0" lang="en-US" sz="3000" u="none" cap="none" strike="noStrike">
                <a:solidFill>
                  <a:srgbClr val="202020"/>
                </a:solidFill>
                <a:latin typeface="Arial"/>
                <a:ea typeface="Arial"/>
                <a:cs typeface="Arial"/>
                <a:sym typeface="Arial"/>
              </a:rPr>
              <a:t>Dễ dàng mở rộng quy mô</a:t>
            </a:r>
            <a:endParaRPr b="0" i="0" sz="3000" u="none" cap="none" strike="noStrike">
              <a:solidFill>
                <a:srgbClr val="202020"/>
              </a:solidFill>
              <a:latin typeface="Arial"/>
              <a:ea typeface="Arial"/>
              <a:cs typeface="Arial"/>
              <a:sym typeface="Arial"/>
            </a:endParaRPr>
          </a:p>
          <a:p>
            <a:pPr indent="-431800" lvl="2" marL="1295400" marR="0" rtl="0" algn="just">
              <a:lnSpc>
                <a:spcPct val="150000"/>
              </a:lnSpc>
              <a:spcBef>
                <a:spcPts val="0"/>
              </a:spcBef>
              <a:spcAft>
                <a:spcPts val="0"/>
              </a:spcAft>
              <a:buClr>
                <a:srgbClr val="202020"/>
              </a:buClr>
              <a:buSzPts val="3000"/>
              <a:buFont typeface="Arial"/>
              <a:buChar char="⚬"/>
            </a:pPr>
            <a:r>
              <a:rPr b="0" i="0" lang="en-US" sz="3000" u="none" cap="none" strike="noStrike">
                <a:solidFill>
                  <a:srgbClr val="202020"/>
                </a:solidFill>
                <a:latin typeface="Arial"/>
                <a:ea typeface="Arial"/>
                <a:cs typeface="Arial"/>
                <a:sym typeface="Arial"/>
              </a:rPr>
              <a:t>Phù hợp với dung dịch có độ nhớt cao</a:t>
            </a:r>
            <a:endParaRPr b="0" i="0" sz="3000" u="none" cap="none" strike="noStrike">
              <a:solidFill>
                <a:srgbClr val="202020"/>
              </a:solidFill>
              <a:latin typeface="Arial"/>
              <a:ea typeface="Arial"/>
              <a:cs typeface="Arial"/>
              <a:sym typeface="Arial"/>
            </a:endParaRPr>
          </a:p>
          <a:p>
            <a:pPr indent="0" lvl="2" marL="863600" marR="0" rtl="0" algn="just">
              <a:lnSpc>
                <a:spcPct val="150000"/>
              </a:lnSpc>
              <a:spcBef>
                <a:spcPts val="0"/>
              </a:spcBef>
              <a:spcAft>
                <a:spcPts val="0"/>
              </a:spcAft>
              <a:buNone/>
            </a:pPr>
            <a:r>
              <a:t/>
            </a:r>
            <a:endParaRPr b="0" i="0" sz="3000" u="none" cap="none" strike="noStrike">
              <a:solidFill>
                <a:srgbClr val="202020"/>
              </a:solidFill>
              <a:latin typeface="Arial"/>
              <a:ea typeface="Arial"/>
              <a:cs typeface="Arial"/>
              <a:sym typeface="Arial"/>
            </a:endParaRPr>
          </a:p>
          <a:p>
            <a:pPr indent="-323850" lvl="1" marL="647700" marR="0" rtl="0" algn="just">
              <a:lnSpc>
                <a:spcPct val="150000"/>
              </a:lnSpc>
              <a:spcBef>
                <a:spcPts val="0"/>
              </a:spcBef>
              <a:spcAft>
                <a:spcPts val="0"/>
              </a:spcAft>
              <a:buClr>
                <a:srgbClr val="202020"/>
              </a:buClr>
              <a:buSzPts val="3000"/>
              <a:buFont typeface="Arial"/>
              <a:buChar char="•"/>
            </a:pPr>
            <a:r>
              <a:rPr b="0" i="0" lang="en-US" sz="3000" u="none" cap="none" strike="noStrike">
                <a:solidFill>
                  <a:srgbClr val="202020"/>
                </a:solidFill>
                <a:latin typeface="Arial"/>
                <a:ea typeface="Arial"/>
                <a:cs typeface="Arial"/>
                <a:sym typeface="Arial"/>
              </a:rPr>
              <a:t>Nhược điểm:</a:t>
            </a:r>
            <a:endParaRPr/>
          </a:p>
          <a:p>
            <a:pPr indent="-431800" lvl="2" marL="1295400" marR="0" rtl="0" algn="just">
              <a:lnSpc>
                <a:spcPct val="150000"/>
              </a:lnSpc>
              <a:spcBef>
                <a:spcPts val="0"/>
              </a:spcBef>
              <a:spcAft>
                <a:spcPts val="0"/>
              </a:spcAft>
              <a:buClr>
                <a:srgbClr val="202020"/>
              </a:buClr>
              <a:buSzPts val="3000"/>
              <a:buFont typeface="Arial"/>
              <a:buChar char="⚬"/>
            </a:pPr>
            <a:r>
              <a:rPr b="0" i="0" lang="en-US" sz="3000" u="none" cap="none" strike="noStrike">
                <a:solidFill>
                  <a:srgbClr val="202020"/>
                </a:solidFill>
                <a:latin typeface="Arial"/>
                <a:ea typeface="Arial"/>
                <a:cs typeface="Arial"/>
                <a:sym typeface="Arial"/>
              </a:rPr>
              <a:t>Khó kiểm soát độ mỏng</a:t>
            </a:r>
            <a:endParaRPr b="0" i="0" sz="3000" u="none" cap="none" strike="noStrike">
              <a:solidFill>
                <a:srgbClr val="202020"/>
              </a:solidFill>
              <a:latin typeface="Arial"/>
              <a:ea typeface="Arial"/>
              <a:cs typeface="Arial"/>
              <a:sym typeface="Arial"/>
            </a:endParaRPr>
          </a:p>
          <a:p>
            <a:pPr indent="-431800" lvl="2" marL="1295400" marR="0" rtl="0" algn="just">
              <a:lnSpc>
                <a:spcPct val="150000"/>
              </a:lnSpc>
              <a:spcBef>
                <a:spcPts val="0"/>
              </a:spcBef>
              <a:spcAft>
                <a:spcPts val="0"/>
              </a:spcAft>
              <a:buClr>
                <a:srgbClr val="202020"/>
              </a:buClr>
              <a:buSzPts val="3000"/>
              <a:buFont typeface="Arial"/>
              <a:buChar char="⚬"/>
            </a:pPr>
            <a:r>
              <a:rPr b="0" i="0" lang="en-US" sz="3000" u="none" cap="none" strike="noStrike">
                <a:solidFill>
                  <a:srgbClr val="202020"/>
                </a:solidFill>
                <a:latin typeface="Arial"/>
                <a:ea typeface="Arial"/>
                <a:cs typeface="Arial"/>
                <a:sym typeface="Arial"/>
              </a:rPr>
              <a:t>Hạn chế với bề mặt phức tạp</a:t>
            </a:r>
            <a:endParaRPr b="0" i="0" sz="3000" u="none" cap="none" strike="noStrike">
              <a:solidFill>
                <a:srgbClr val="202020"/>
              </a:solidFill>
              <a:latin typeface="Arial"/>
              <a:ea typeface="Arial"/>
              <a:cs typeface="Arial"/>
              <a:sym typeface="Arial"/>
            </a:endParaRPr>
          </a:p>
          <a:p>
            <a:pPr indent="-431800" lvl="2" marL="1295400" marR="0" rtl="0" algn="just">
              <a:lnSpc>
                <a:spcPct val="150000"/>
              </a:lnSpc>
              <a:spcBef>
                <a:spcPts val="0"/>
              </a:spcBef>
              <a:spcAft>
                <a:spcPts val="0"/>
              </a:spcAft>
              <a:buClr>
                <a:srgbClr val="202020"/>
              </a:buClr>
              <a:buSzPts val="3000"/>
              <a:buFont typeface="Arial"/>
              <a:buChar char="⚬"/>
            </a:pPr>
            <a:r>
              <a:rPr b="0" i="0" lang="en-US" sz="3000" u="none" cap="none" strike="noStrike">
                <a:solidFill>
                  <a:srgbClr val="202020"/>
                </a:solidFill>
                <a:latin typeface="Arial"/>
                <a:ea typeface="Arial"/>
                <a:cs typeface="Arial"/>
                <a:sym typeface="Arial"/>
              </a:rPr>
              <a:t>Khả năng nhiễm bẩn</a:t>
            </a:r>
            <a:endParaRPr b="0" i="0" sz="3000" u="none" cap="none" strike="noStrike">
              <a:solidFill>
                <a:srgbClr val="202020"/>
              </a:solidFill>
              <a:latin typeface="Arial"/>
              <a:ea typeface="Arial"/>
              <a:cs typeface="Arial"/>
              <a:sym typeface="Arial"/>
            </a:endParaRPr>
          </a:p>
        </p:txBody>
      </p:sp>
      <p:pic>
        <p:nvPicPr>
          <p:cNvPr id="142" name="Google Shape;142;p7"/>
          <p:cNvPicPr preferRelativeResize="0"/>
          <p:nvPr/>
        </p:nvPicPr>
        <p:blipFill rotWithShape="1">
          <a:blip r:embed="rId3">
            <a:alphaModFix/>
          </a:blip>
          <a:srcRect b="0" l="0" r="0" t="0"/>
          <a:stretch/>
        </p:blipFill>
        <p:spPr>
          <a:xfrm>
            <a:off x="9700917" y="1771453"/>
            <a:ext cx="7143750" cy="6400800"/>
          </a:xfrm>
          <a:prstGeom prst="rect">
            <a:avLst/>
          </a:prstGeom>
          <a:noFill/>
          <a:ln>
            <a:noFill/>
          </a:ln>
        </p:spPr>
      </p:pic>
      <p:sp>
        <p:nvSpPr>
          <p:cNvPr id="143" name="Google Shape;143;p7"/>
          <p:cNvSpPr txBox="1"/>
          <p:nvPr/>
        </p:nvSpPr>
        <p:spPr>
          <a:xfrm>
            <a:off x="8700792" y="8244294"/>
            <a:ext cx="9144000" cy="577722"/>
          </a:xfrm>
          <a:prstGeom prst="rect">
            <a:avLst/>
          </a:prstGeom>
          <a:noFill/>
          <a:ln>
            <a:noFill/>
          </a:ln>
        </p:spPr>
        <p:txBody>
          <a:bodyPr anchorCtr="0" anchor="t" bIns="45700" lIns="91425" spcFirstLastPara="1" rIns="91425" wrap="square" tIns="45700">
            <a:spAutoFit/>
          </a:bodyPr>
          <a:lstStyle/>
          <a:p>
            <a:pPr indent="0" lvl="0" marL="0" marR="0" rtl="0" algn="ctr">
              <a:lnSpc>
                <a:spcPct val="250000"/>
              </a:lnSpc>
              <a:spcBef>
                <a:spcPts val="0"/>
              </a:spcBef>
              <a:spcAft>
                <a:spcPts val="0"/>
              </a:spcAft>
              <a:buNone/>
            </a:pPr>
            <a:r>
              <a:rPr lang="en-US" sz="1800">
                <a:solidFill>
                  <a:srgbClr val="000000"/>
                </a:solidFill>
                <a:latin typeface="Arial"/>
                <a:ea typeface="Arial"/>
                <a:cs typeface="Arial"/>
                <a:sym typeface="Arial"/>
              </a:rPr>
              <a:t>Hình 4: Các ưu điểm của blade-coating so với spin-coating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8"/>
          <p:cNvSpPr/>
          <p:nvPr/>
        </p:nvSpPr>
        <p:spPr>
          <a:xfrm>
            <a:off x="8129133" y="3117227"/>
            <a:ext cx="8715534" cy="3202959"/>
          </a:xfrm>
          <a:custGeom>
            <a:rect b="b" l="l" r="r" t="t"/>
            <a:pathLst>
              <a:path extrusionOk="0" h="3202959" w="8715534">
                <a:moveTo>
                  <a:pt x="0" y="0"/>
                </a:moveTo>
                <a:lnTo>
                  <a:pt x="8715534" y="0"/>
                </a:lnTo>
                <a:lnTo>
                  <a:pt x="8715534" y="3202959"/>
                </a:lnTo>
                <a:lnTo>
                  <a:pt x="0" y="3202959"/>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 name="Google Shape;149;p8"/>
          <p:cNvSpPr txBox="1"/>
          <p:nvPr/>
        </p:nvSpPr>
        <p:spPr>
          <a:xfrm>
            <a:off x="1443948" y="2762250"/>
            <a:ext cx="5903566" cy="5181600"/>
          </a:xfrm>
          <a:prstGeom prst="rect">
            <a:avLst/>
          </a:prstGeom>
          <a:noFill/>
          <a:ln>
            <a:noFill/>
          </a:ln>
        </p:spPr>
        <p:txBody>
          <a:bodyPr anchorCtr="0" anchor="t" bIns="0" lIns="0" spcFirstLastPara="1" rIns="0" wrap="square" tIns="0">
            <a:spAutoFit/>
          </a:bodyPr>
          <a:lstStyle/>
          <a:p>
            <a:pPr indent="0" lvl="0" marL="0" marR="0" rtl="0" algn="just">
              <a:lnSpc>
                <a:spcPct val="150000"/>
              </a:lnSpc>
              <a:spcBef>
                <a:spcPts val="0"/>
              </a:spcBef>
              <a:spcAft>
                <a:spcPts val="0"/>
              </a:spcAft>
              <a:buNone/>
            </a:pPr>
            <a:r>
              <a:rPr lang="en-US" sz="3000">
                <a:solidFill>
                  <a:srgbClr val="202020"/>
                </a:solidFill>
                <a:latin typeface="Arial"/>
                <a:ea typeface="Arial"/>
                <a:cs typeface="Arial"/>
                <a:sym typeface="Arial"/>
              </a:rPr>
              <a:t>1. Sử dụng dung dịch vừa đủ cho quá trình sơn phủ</a:t>
            </a:r>
            <a:endParaRPr/>
          </a:p>
          <a:p>
            <a:pPr indent="0" lvl="0" marL="0" marR="0" rtl="0" algn="just">
              <a:lnSpc>
                <a:spcPct val="150000"/>
              </a:lnSpc>
              <a:spcBef>
                <a:spcPts val="0"/>
              </a:spcBef>
              <a:spcAft>
                <a:spcPts val="0"/>
              </a:spcAft>
              <a:buNone/>
            </a:pPr>
            <a:r>
              <a:t/>
            </a:r>
            <a:endParaRPr sz="3000">
              <a:solidFill>
                <a:srgbClr val="202020"/>
              </a:solidFill>
              <a:latin typeface="Arial"/>
              <a:ea typeface="Arial"/>
              <a:cs typeface="Arial"/>
              <a:sym typeface="Arial"/>
            </a:endParaRPr>
          </a:p>
          <a:p>
            <a:pPr indent="0" lvl="0" marL="0" marR="0" rtl="0" algn="just">
              <a:lnSpc>
                <a:spcPct val="150000"/>
              </a:lnSpc>
              <a:spcBef>
                <a:spcPts val="0"/>
              </a:spcBef>
              <a:spcAft>
                <a:spcPts val="0"/>
              </a:spcAft>
              <a:buNone/>
            </a:pPr>
            <a:r>
              <a:rPr lang="en-US" sz="3000">
                <a:solidFill>
                  <a:srgbClr val="202020"/>
                </a:solidFill>
                <a:latin typeface="Arial"/>
                <a:ea typeface="Arial"/>
                <a:cs typeface="Arial"/>
                <a:sym typeface="Arial"/>
              </a:rPr>
              <a:t>2. Điều chỉnh dao để cho ra độ dày mỏng phù hợp và bắt đầu quá trình sơn phủ với tốc độ không đổi</a:t>
            </a:r>
            <a:endParaRPr/>
          </a:p>
          <a:p>
            <a:pPr indent="0" lvl="0" marL="0" marR="0" rtl="0" algn="just">
              <a:lnSpc>
                <a:spcPct val="150000"/>
              </a:lnSpc>
              <a:spcBef>
                <a:spcPts val="0"/>
              </a:spcBef>
              <a:spcAft>
                <a:spcPts val="0"/>
              </a:spcAft>
              <a:buNone/>
            </a:pPr>
            <a:r>
              <a:t/>
            </a:r>
            <a:endParaRPr sz="3000">
              <a:solidFill>
                <a:srgbClr val="202020"/>
              </a:solidFill>
              <a:latin typeface="Arial"/>
              <a:ea typeface="Arial"/>
              <a:cs typeface="Arial"/>
              <a:sym typeface="Arial"/>
            </a:endParaRPr>
          </a:p>
          <a:p>
            <a:pPr indent="0" lvl="0" marL="0" marR="0" rtl="0" algn="just">
              <a:lnSpc>
                <a:spcPct val="150000"/>
              </a:lnSpc>
              <a:spcBef>
                <a:spcPts val="0"/>
              </a:spcBef>
              <a:spcAft>
                <a:spcPts val="0"/>
              </a:spcAft>
              <a:buNone/>
            </a:pPr>
            <a:r>
              <a:rPr lang="en-US" sz="3000">
                <a:solidFill>
                  <a:srgbClr val="202020"/>
                </a:solidFill>
                <a:latin typeface="Arial"/>
                <a:ea typeface="Arial"/>
                <a:cs typeface="Arial"/>
                <a:sym typeface="Arial"/>
              </a:rPr>
              <a:t>3. Sấy dung dịch tạo lớp màng mỏng</a:t>
            </a:r>
            <a:endParaRPr/>
          </a:p>
        </p:txBody>
      </p:sp>
      <p:sp>
        <p:nvSpPr>
          <p:cNvPr id="150" name="Google Shape;150;p8"/>
          <p:cNvSpPr txBox="1"/>
          <p:nvPr/>
        </p:nvSpPr>
        <p:spPr>
          <a:xfrm>
            <a:off x="727981" y="495300"/>
            <a:ext cx="16116686" cy="915251"/>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US" sz="6000">
                <a:solidFill>
                  <a:srgbClr val="3849A2"/>
                </a:solidFill>
                <a:latin typeface="Maven Pro Black"/>
                <a:ea typeface="Maven Pro Black"/>
                <a:cs typeface="Maven Pro Black"/>
                <a:sym typeface="Maven Pro Black"/>
              </a:rPr>
              <a:t>I. Các bước sơn phủ màng mỏng</a:t>
            </a:r>
            <a:endParaRPr b="1" sz="6000">
              <a:solidFill>
                <a:srgbClr val="3849A2"/>
              </a:solidFill>
              <a:latin typeface="Maven Pro Black"/>
              <a:ea typeface="Maven Pro Black"/>
              <a:cs typeface="Maven Pro Black"/>
              <a:sym typeface="Maven Pro Black"/>
            </a:endParaRPr>
          </a:p>
        </p:txBody>
      </p:sp>
      <p:sp>
        <p:nvSpPr>
          <p:cNvPr id="151" name="Google Shape;151;p8"/>
          <p:cNvSpPr txBox="1"/>
          <p:nvPr/>
        </p:nvSpPr>
        <p:spPr>
          <a:xfrm>
            <a:off x="9585693" y="6540673"/>
            <a:ext cx="6634460" cy="6096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en-US" sz="3000">
                <a:solidFill>
                  <a:srgbClr val="000000"/>
                </a:solidFill>
                <a:latin typeface="Arial"/>
                <a:ea typeface="Arial"/>
                <a:cs typeface="Arial"/>
                <a:sym typeface="Arial"/>
              </a:rPr>
              <a:t>Hình 5: Các bước sơn phủ màng mỏng</a:t>
            </a:r>
            <a:endParaRPr sz="3000">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9"/>
          <p:cNvSpPr txBox="1"/>
          <p:nvPr/>
        </p:nvSpPr>
        <p:spPr>
          <a:xfrm>
            <a:off x="727981" y="495300"/>
            <a:ext cx="16116686" cy="9906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US" sz="6000" u="none" strike="noStrike">
                <a:solidFill>
                  <a:srgbClr val="3849A2"/>
                </a:solidFill>
                <a:latin typeface="Maven Pro Black"/>
                <a:ea typeface="Maven Pro Black"/>
                <a:cs typeface="Maven Pro Black"/>
                <a:sym typeface="Maven Pro Black"/>
              </a:rPr>
              <a:t>II. Thiết kế, chế tạo máy sơn phủ</a:t>
            </a:r>
            <a:endParaRPr/>
          </a:p>
        </p:txBody>
      </p:sp>
      <p:sp>
        <p:nvSpPr>
          <p:cNvPr id="157" name="Google Shape;157;p9"/>
          <p:cNvSpPr txBox="1"/>
          <p:nvPr/>
        </p:nvSpPr>
        <p:spPr>
          <a:xfrm>
            <a:off x="849903" y="3333750"/>
            <a:ext cx="5901795" cy="4038600"/>
          </a:xfrm>
          <a:prstGeom prst="rect">
            <a:avLst/>
          </a:prstGeom>
          <a:noFill/>
          <a:ln>
            <a:noFill/>
          </a:ln>
        </p:spPr>
        <p:txBody>
          <a:bodyPr anchorCtr="0" anchor="t" bIns="0" lIns="0" spcFirstLastPara="1" rIns="0" wrap="square" tIns="0">
            <a:spAutoFit/>
          </a:bodyPr>
          <a:lstStyle/>
          <a:p>
            <a:pPr indent="-323850" lvl="1" marL="647700" marR="0" rtl="0" algn="just">
              <a:lnSpc>
                <a:spcPct val="150000"/>
              </a:lnSpc>
              <a:spcBef>
                <a:spcPts val="0"/>
              </a:spcBef>
              <a:spcAft>
                <a:spcPts val="0"/>
              </a:spcAft>
              <a:buClr>
                <a:srgbClr val="202020"/>
              </a:buClr>
              <a:buSzPts val="3000"/>
              <a:buFont typeface="Arial"/>
              <a:buChar char="•"/>
            </a:pPr>
            <a:r>
              <a:rPr b="1" i="0" lang="en-US" sz="3000" u="none" cap="none" strike="noStrike">
                <a:solidFill>
                  <a:srgbClr val="202020"/>
                </a:solidFill>
                <a:latin typeface="Arial"/>
                <a:ea typeface="Arial"/>
                <a:cs typeface="Arial"/>
                <a:sym typeface="Arial"/>
              </a:rPr>
              <a:t>Thiết kế bộ chuyển động:</a:t>
            </a:r>
            <a:endParaRPr/>
          </a:p>
          <a:p>
            <a:pPr indent="-431800" lvl="2" marL="1295400" marR="0" rtl="0" algn="just">
              <a:lnSpc>
                <a:spcPct val="150000"/>
              </a:lnSpc>
              <a:spcBef>
                <a:spcPts val="0"/>
              </a:spcBef>
              <a:spcAft>
                <a:spcPts val="0"/>
              </a:spcAft>
              <a:buClr>
                <a:srgbClr val="202020"/>
              </a:buClr>
              <a:buSzPts val="3000"/>
              <a:buFont typeface="Arial"/>
              <a:buChar char="⚬"/>
            </a:pPr>
            <a:r>
              <a:rPr b="0" i="0" lang="en-US" sz="3000" u="none" cap="none" strike="noStrike">
                <a:solidFill>
                  <a:srgbClr val="202020"/>
                </a:solidFill>
                <a:latin typeface="Arial"/>
                <a:ea typeface="Arial"/>
                <a:cs typeface="Arial"/>
                <a:sym typeface="Arial"/>
              </a:rPr>
              <a:t>Kết cấu khung máy</a:t>
            </a:r>
            <a:endParaRPr b="0" i="0" sz="3000" u="none" cap="none" strike="noStrike">
              <a:solidFill>
                <a:srgbClr val="202020"/>
              </a:solidFill>
              <a:latin typeface="Arial"/>
              <a:ea typeface="Arial"/>
              <a:cs typeface="Arial"/>
              <a:sym typeface="Arial"/>
            </a:endParaRPr>
          </a:p>
          <a:p>
            <a:pPr indent="-431800" lvl="2" marL="1295400" marR="0" rtl="0" algn="just">
              <a:lnSpc>
                <a:spcPct val="150000"/>
              </a:lnSpc>
              <a:spcBef>
                <a:spcPts val="0"/>
              </a:spcBef>
              <a:spcAft>
                <a:spcPts val="0"/>
              </a:spcAft>
              <a:buClr>
                <a:srgbClr val="202020"/>
              </a:buClr>
              <a:buSzPts val="3000"/>
              <a:buFont typeface="Arial"/>
              <a:buChar char="⚬"/>
            </a:pPr>
            <a:r>
              <a:rPr b="0" i="0" lang="en-US" sz="3000" u="none" cap="none" strike="noStrike">
                <a:solidFill>
                  <a:srgbClr val="202020"/>
                </a:solidFill>
                <a:latin typeface="Arial"/>
                <a:ea typeface="Arial"/>
                <a:cs typeface="Arial"/>
                <a:sym typeface="Arial"/>
              </a:rPr>
              <a:t>Cơ cấu chuyển động</a:t>
            </a:r>
            <a:endParaRPr b="0" i="0" sz="3000" u="none" cap="none" strike="noStrike">
              <a:solidFill>
                <a:srgbClr val="202020"/>
              </a:solidFill>
              <a:latin typeface="Arial"/>
              <a:ea typeface="Arial"/>
              <a:cs typeface="Arial"/>
              <a:sym typeface="Arial"/>
            </a:endParaRPr>
          </a:p>
          <a:p>
            <a:pPr indent="-431800" lvl="2" marL="1295400" marR="0" rtl="0" algn="just">
              <a:lnSpc>
                <a:spcPct val="150000"/>
              </a:lnSpc>
              <a:spcBef>
                <a:spcPts val="0"/>
              </a:spcBef>
              <a:spcAft>
                <a:spcPts val="0"/>
              </a:spcAft>
              <a:buClr>
                <a:srgbClr val="202020"/>
              </a:buClr>
              <a:buSzPts val="3000"/>
              <a:buFont typeface="Arial"/>
              <a:buChar char="⚬"/>
            </a:pPr>
            <a:r>
              <a:rPr b="0" i="0" lang="en-US" sz="3000" u="none" cap="none" strike="noStrike">
                <a:solidFill>
                  <a:srgbClr val="202020"/>
                </a:solidFill>
                <a:latin typeface="Arial"/>
                <a:ea typeface="Arial"/>
                <a:cs typeface="Arial"/>
                <a:sym typeface="Arial"/>
              </a:rPr>
              <a:t>Bộ phận đế sơn phủ</a:t>
            </a:r>
            <a:endParaRPr b="0" i="0" sz="3000" u="none" cap="none" strike="noStrike">
              <a:solidFill>
                <a:srgbClr val="202020"/>
              </a:solidFill>
              <a:latin typeface="Arial"/>
              <a:ea typeface="Arial"/>
              <a:cs typeface="Arial"/>
              <a:sym typeface="Arial"/>
            </a:endParaRPr>
          </a:p>
          <a:p>
            <a:pPr indent="-431800" lvl="2" marL="1295400" marR="0" rtl="0" algn="just">
              <a:lnSpc>
                <a:spcPct val="150000"/>
              </a:lnSpc>
              <a:spcBef>
                <a:spcPts val="0"/>
              </a:spcBef>
              <a:spcAft>
                <a:spcPts val="0"/>
              </a:spcAft>
              <a:buClr>
                <a:srgbClr val="202020"/>
              </a:buClr>
              <a:buSzPts val="3000"/>
              <a:buFont typeface="Arial"/>
              <a:buChar char="⚬"/>
            </a:pPr>
            <a:r>
              <a:rPr b="0" i="0" lang="en-US" sz="3000" u="none" cap="none" strike="noStrike">
                <a:solidFill>
                  <a:srgbClr val="202020"/>
                </a:solidFill>
                <a:latin typeface="Arial"/>
                <a:ea typeface="Arial"/>
                <a:cs typeface="Arial"/>
                <a:sym typeface="Arial"/>
              </a:rPr>
              <a:t>Hệ thống điều khiển cơ khí</a:t>
            </a:r>
            <a:endParaRPr b="0" i="0" sz="3000" u="none" cap="none" strike="noStrike">
              <a:solidFill>
                <a:srgbClr val="202020"/>
              </a:solidFill>
              <a:latin typeface="Arial"/>
              <a:ea typeface="Arial"/>
              <a:cs typeface="Arial"/>
              <a:sym typeface="Arial"/>
            </a:endParaRPr>
          </a:p>
          <a:p>
            <a:pPr indent="-431800" lvl="2" marL="1295400" marR="0" rtl="0" algn="just">
              <a:lnSpc>
                <a:spcPct val="150000"/>
              </a:lnSpc>
              <a:spcBef>
                <a:spcPts val="0"/>
              </a:spcBef>
              <a:spcAft>
                <a:spcPts val="0"/>
              </a:spcAft>
              <a:buClr>
                <a:srgbClr val="202020"/>
              </a:buClr>
              <a:buSzPts val="3000"/>
              <a:buFont typeface="Arial"/>
              <a:buChar char="⚬"/>
            </a:pPr>
            <a:r>
              <a:rPr b="0" i="0" lang="en-US" sz="3000" u="none" cap="none" strike="noStrike">
                <a:solidFill>
                  <a:srgbClr val="202020"/>
                </a:solidFill>
                <a:latin typeface="Arial"/>
                <a:ea typeface="Arial"/>
                <a:cs typeface="Arial"/>
                <a:sym typeface="Arial"/>
              </a:rPr>
              <a:t>Nâng cấp, bảo trì</a:t>
            </a:r>
            <a:endParaRPr b="0" i="0" sz="3000" u="none" cap="none" strike="noStrike">
              <a:solidFill>
                <a:srgbClr val="202020"/>
              </a:solidFill>
              <a:latin typeface="Arial"/>
              <a:ea typeface="Arial"/>
              <a:cs typeface="Arial"/>
              <a:sym typeface="Arial"/>
            </a:endParaRPr>
          </a:p>
          <a:p>
            <a:pPr indent="0" lvl="0" marL="0" marR="0" rtl="0" algn="just">
              <a:lnSpc>
                <a:spcPct val="150000"/>
              </a:lnSpc>
              <a:spcBef>
                <a:spcPts val="0"/>
              </a:spcBef>
              <a:spcAft>
                <a:spcPts val="0"/>
              </a:spcAft>
              <a:buNone/>
            </a:pPr>
            <a:r>
              <a:t/>
            </a:r>
            <a:endParaRPr sz="3000">
              <a:solidFill>
                <a:srgbClr val="20202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Cheese SPT</dc:creator>
</cp:coreProperties>
</file>